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90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7B371-EC07-4D51-BD68-10A50EC5D6C2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241B0-EB79-4AC8-83B7-B13E274604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900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yrosequenc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nzyme" TargetMode="External"/><Relationship Id="rId5" Type="http://schemas.openxmlformats.org/officeDocument/2006/relationships/hyperlink" Target="http://en.wikipedia.org/wiki/Chemiluminescent" TargetMode="External"/><Relationship Id="rId4" Type="http://schemas.openxmlformats.org/officeDocument/2006/relationships/hyperlink" Target="http://en.wikipedia.org/wiki/DNA_polymerase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NA_sequencing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Nucleotide" TargetMode="External"/><Relationship Id="rId4" Type="http://schemas.openxmlformats.org/officeDocument/2006/relationships/hyperlink" Target="http://en.wikipedia.org/wiki/DNA_ligase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calability" TargetMode="External"/><Relationship Id="rId3" Type="http://schemas.openxmlformats.org/officeDocument/2006/relationships/hyperlink" Target="http://en.wikipedia.org/wiki/InfiniBand" TargetMode="External"/><Relationship Id="rId7" Type="http://schemas.openxmlformats.org/officeDocument/2006/relationships/hyperlink" Target="http://en.wikipedia.org/wiki/Failove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Quality_of_service" TargetMode="External"/><Relationship Id="rId5" Type="http://schemas.openxmlformats.org/officeDocument/2006/relationships/hyperlink" Target="http://en.wikipedia.org/wiki/High-performance_computing" TargetMode="External"/><Relationship Id="rId4" Type="http://schemas.openxmlformats.org/officeDocument/2006/relationships/hyperlink" Target="http://en.wikipedia.org/wiki/Switched_fabric" TargetMode="External"/><Relationship Id="rId9" Type="http://schemas.openxmlformats.org/officeDocument/2006/relationships/hyperlink" Target="http://en.wikipedia.org/wiki/Virtual_Interface_Architecture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yenoh93.medceu.com/index/courses/genome.ht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nwfsc.noaa.gov/publications/techmemos/tm17/figures/moranfig4.htm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8438B38-0DBE-43AB-B4C2-6E7B4BD79B5D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70659" name="Text Box 1"/>
          <p:cNvSpPr txBox="1">
            <a:spLocks noChangeArrowheads="1"/>
          </p:cNvSpPr>
          <p:nvPr/>
        </p:nvSpPr>
        <p:spPr bwMode="auto">
          <a:xfrm>
            <a:off x="958466" y="686473"/>
            <a:ext cx="4941072" cy="342811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body"/>
          </p:nvPr>
        </p:nvSpPr>
        <p:spPr>
          <a:xfrm>
            <a:off x="685494" y="4342939"/>
            <a:ext cx="5476278" cy="4104659"/>
          </a:xfrm>
          <a:noFill/>
          <a:ln/>
        </p:spPr>
        <p:txBody>
          <a:bodyPr wrap="none" lIns="87828" tIns="43914" rIns="87828" bIns="43914" anchor="ctr"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01578E8-A93C-4BCB-B627-BE014F97F726}" type="slidenum">
              <a:rPr lang="en-GB" smtClean="0"/>
              <a:pPr/>
              <a:t>21</a:t>
            </a:fld>
            <a:endParaRPr lang="en-GB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smtClean="0"/>
              <a:t>AMPLIFICATION METHODS</a:t>
            </a:r>
          </a:p>
          <a:p>
            <a:pPr eaLnBrk="1" hangingPunct="1"/>
            <a:r>
              <a:rPr lang="en-US" u="sng" smtClean="0"/>
              <a:t>Emulsion PCR</a:t>
            </a:r>
          </a:p>
          <a:p>
            <a:pPr eaLnBrk="1" hangingPunct="1"/>
            <a:r>
              <a:rPr lang="en-US" smtClean="0"/>
              <a:t>Fragments, with adaptors, are PCR amplified within a water drop in oil.</a:t>
            </a:r>
          </a:p>
          <a:p>
            <a:pPr eaLnBrk="1" hangingPunct="1"/>
            <a:r>
              <a:rPr lang="en-US" smtClean="0"/>
              <a:t>One primer is attached to the surface of a bead. </a:t>
            </a:r>
          </a:p>
          <a:p>
            <a:pPr eaLnBrk="1" hangingPunct="1"/>
            <a:r>
              <a:rPr lang="en-US" smtClean="0"/>
              <a:t>Used by 454, Polonator and SOLiD.</a:t>
            </a:r>
          </a:p>
          <a:p>
            <a:pPr eaLnBrk="1" hangingPunct="1"/>
            <a:r>
              <a:rPr lang="es-ES" u="sng" smtClean="0"/>
              <a:t>Bridge PCR</a:t>
            </a:r>
          </a:p>
          <a:p>
            <a:pPr eaLnBrk="1" hangingPunct="1"/>
            <a:r>
              <a:rPr lang="en-US" smtClean="0"/>
              <a:t>DNA fragments are flanked with adaptors.</a:t>
            </a:r>
          </a:p>
          <a:p>
            <a:pPr eaLnBrk="1" hangingPunct="1"/>
            <a:r>
              <a:rPr lang="en-US" smtClean="0"/>
              <a:t>A flat surface coated with two types of primers, corresponding to the adaptors.</a:t>
            </a:r>
          </a:p>
          <a:p>
            <a:pPr eaLnBrk="1" hangingPunct="1"/>
            <a:r>
              <a:rPr lang="en-US" smtClean="0"/>
              <a:t>Amplification proceeds in cycles, with one end of each bridge tethered to the surface.</a:t>
            </a:r>
          </a:p>
          <a:p>
            <a:pPr eaLnBrk="1" hangingPunct="1"/>
            <a:endParaRPr lang="es-ES" u="sn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A69798-3CC4-445B-A714-0E6C4E5CE85A}" type="slidenum">
              <a:rPr lang="en-GB" smtClean="0"/>
              <a:pPr/>
              <a:t>22</a:t>
            </a:fld>
            <a:endParaRPr lang="en-GB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smtClean="0"/>
              <a:t>Pyrosequencing </a:t>
            </a:r>
            <a:r>
              <a:rPr lang="es-ES" smtClean="0">
                <a:hlinkClick r:id="rId3"/>
              </a:rPr>
              <a:t>http://en.wikipedia.org/wiki/Pyrosequencing</a:t>
            </a:r>
            <a:r>
              <a:rPr lang="es-ES" smtClean="0"/>
              <a:t> </a:t>
            </a:r>
          </a:p>
          <a:p>
            <a:pPr eaLnBrk="1" hangingPunct="1"/>
            <a:endParaRPr lang="es-ES" smtClean="0"/>
          </a:p>
          <a:p>
            <a:pPr eaLnBrk="1" hangingPunct="1"/>
            <a:r>
              <a:rPr lang="es-ES" smtClean="0"/>
              <a:t>"Sequencing by synthesis" involves taking a single strand of the DNA to be sequenced and then synthesizing its complementary strand enzymatically. </a:t>
            </a:r>
          </a:p>
          <a:p>
            <a:pPr eaLnBrk="1" hangingPunct="1"/>
            <a:r>
              <a:rPr lang="es-ES" smtClean="0"/>
              <a:t>The pyrosequencing method is based on detecting the activity of </a:t>
            </a:r>
            <a:r>
              <a:rPr lang="es-ES" smtClean="0">
                <a:hlinkClick r:id="rId4" tooltip="DNA polymerase"/>
              </a:rPr>
              <a:t>DNA polymerase</a:t>
            </a:r>
            <a:r>
              <a:rPr lang="es-ES" smtClean="0"/>
              <a:t> (a DNA synthesizing enzyme) with another </a:t>
            </a:r>
            <a:r>
              <a:rPr lang="es-ES" smtClean="0">
                <a:hlinkClick r:id="rId5" tooltip="Chemiluminescent"/>
              </a:rPr>
              <a:t>chemiluminescent</a:t>
            </a:r>
            <a:r>
              <a:rPr lang="es-ES" smtClean="0">
                <a:hlinkClick r:id="rId6" tooltip="Enzyme"/>
              </a:rPr>
              <a:t>enzyme</a:t>
            </a:r>
            <a:r>
              <a:rPr lang="es-ES" smtClean="0"/>
              <a:t>. </a:t>
            </a:r>
          </a:p>
          <a:p>
            <a:pPr eaLnBrk="1" hangingPunct="1"/>
            <a:endParaRPr lang="es-ES" smtClean="0"/>
          </a:p>
          <a:p>
            <a:pPr eaLnBrk="1" hangingPunct="1">
              <a:buFont typeface="Times New Roman" pitchFamily="18" charset="0"/>
              <a:buChar char="•"/>
            </a:pPr>
            <a:r>
              <a:rPr lang="es-ES" smtClean="0"/>
              <a:t>Uses DNA polimerization to add nucleotides</a:t>
            </a:r>
          </a:p>
          <a:p>
            <a:pPr eaLnBrk="1" hangingPunct="1">
              <a:buFont typeface="Times New Roman" pitchFamily="18" charset="0"/>
              <a:buChar char="•"/>
            </a:pPr>
            <a:r>
              <a:rPr lang="es-ES" smtClean="0"/>
              <a:t>Principle steps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s-ES" smtClean="0"/>
              <a:t>Add one type of nucleotide at a time, then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s-ES" smtClean="0"/>
              <a:t>Detect and quantify the number of nucleotides added to a given location through the light emitted by the release of attached pyrophosphates.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8D8FADE-2FF7-4AC5-B96A-D55EF4CBF61E}" type="slidenum">
              <a:rPr lang="en-GB" smtClean="0"/>
              <a:pPr/>
              <a:t>23</a:t>
            </a:fld>
            <a:endParaRPr lang="en-GB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smtClean="0"/>
              <a:t>SOLID=Supported Oligonucleotide Ligation Methods</a:t>
            </a:r>
          </a:p>
          <a:p>
            <a:pPr eaLnBrk="1" hangingPunct="1">
              <a:buFontTx/>
              <a:buChar char="-"/>
            </a:pPr>
            <a:r>
              <a:rPr lang="es-ES" smtClean="0"/>
              <a:t>Uses ligation based approach</a:t>
            </a:r>
          </a:p>
          <a:p>
            <a:pPr eaLnBrk="1" hangingPunct="1">
              <a:buFontTx/>
              <a:buChar char="-"/>
            </a:pPr>
            <a:r>
              <a:rPr lang="es-ES" b="1" smtClean="0"/>
              <a:t>Sequencing by ligation</a:t>
            </a:r>
            <a:r>
              <a:rPr lang="es-ES" smtClean="0"/>
              <a:t> is a </a:t>
            </a:r>
            <a:r>
              <a:rPr lang="es-ES" smtClean="0">
                <a:hlinkClick r:id="rId3" tooltip="DNA sequencing"/>
              </a:rPr>
              <a:t>DNA sequencing</a:t>
            </a:r>
            <a:r>
              <a:rPr lang="es-ES" smtClean="0"/>
              <a:t> method that uses the enzyme </a:t>
            </a:r>
            <a:r>
              <a:rPr lang="es-ES" smtClean="0">
                <a:hlinkClick r:id="rId4" tooltip="DNA ligase"/>
              </a:rPr>
              <a:t>DNA ligase</a:t>
            </a:r>
            <a:r>
              <a:rPr lang="es-ES" smtClean="0"/>
              <a:t> to identify the </a:t>
            </a:r>
            <a:r>
              <a:rPr lang="es-ES" smtClean="0">
                <a:hlinkClick r:id="rId5" tooltip="Nucleotide"/>
              </a:rPr>
              <a:t>nucleotide</a:t>
            </a:r>
            <a:r>
              <a:rPr lang="es-ES" smtClean="0"/>
              <a:t> present at a given position in a DNA sequence. </a:t>
            </a:r>
          </a:p>
          <a:p>
            <a:pPr eaLnBrk="1" hangingPunct="1">
              <a:buFontTx/>
              <a:buChar char="-"/>
            </a:pPr>
            <a:r>
              <a:rPr lang="es-ES" smtClean="0"/>
              <a:t>Unlike most currently popular DNA sequencing methods, this method does not use a DNA polymerase to create a second strand. Instead, the mismatch sensitivity of a DNA ligase enzyme is used to determine the underlying sequence of the target DNA molecule. </a:t>
            </a:r>
          </a:p>
          <a:p>
            <a:pPr eaLnBrk="1" hangingPunct="1">
              <a:buFontTx/>
              <a:buNone/>
            </a:pPr>
            <a:endParaRPr lang="es-ES" smtClean="0"/>
          </a:p>
          <a:p>
            <a:pPr eaLnBrk="1" hangingPunct="1">
              <a:buFontTx/>
              <a:buChar char="-"/>
            </a:pPr>
            <a:r>
              <a:rPr lang="es-ES" smtClean="0"/>
              <a:t>Principle steps: stepwise ligation of labeled random octamers to yield a sequence of attched dinucleotides;</a:t>
            </a:r>
          </a:p>
          <a:p>
            <a:pPr eaLnBrk="1" hangingPunct="1">
              <a:buFontTx/>
              <a:buChar char="-"/>
            </a:pPr>
            <a:r>
              <a:rPr lang="es-ES" smtClean="0"/>
              <a:t>The ligated dinucleotides of each ligation round are spaced by several nucleotides</a:t>
            </a:r>
          </a:p>
          <a:p>
            <a:pPr eaLnBrk="1" hangingPunct="1">
              <a:buFontTx/>
              <a:buChar char="-"/>
            </a:pPr>
            <a:r>
              <a:rPr lang="es-ES" smtClean="0"/>
              <a:t>Continuous sequence information is obtained by offseting the sequencing primer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D76179-8AB5-4904-AE9D-E83CF8EFD3AF}" type="slidenum">
              <a:rPr lang="en-GB" smtClean="0"/>
              <a:pPr/>
              <a:t>24</a:t>
            </a:fld>
            <a:endParaRPr lang="en-GB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smtClean="0"/>
              <a:t>Solexa</a:t>
            </a:r>
          </a:p>
          <a:p>
            <a:pPr eaLnBrk="1" hangingPunct="1">
              <a:buFontTx/>
              <a:buChar char="-"/>
            </a:pPr>
            <a:r>
              <a:rPr lang="es-ES" smtClean="0"/>
              <a:t>Use reversible versions of dye-terminator reactions.</a:t>
            </a:r>
          </a:p>
          <a:p>
            <a:pPr eaLnBrk="1" hangingPunct="1">
              <a:buFontTx/>
              <a:buChar char="-"/>
            </a:pPr>
            <a:r>
              <a:rPr lang="es-ES" smtClean="0"/>
              <a:t>Principle steps: </a:t>
            </a:r>
          </a:p>
          <a:p>
            <a:pPr lvl="1" eaLnBrk="1" hangingPunct="1">
              <a:buFontTx/>
              <a:buChar char="-"/>
            </a:pPr>
            <a:r>
              <a:rPr lang="es-ES" smtClean="0"/>
              <a:t>Adding one nucleotide at a time, </a:t>
            </a:r>
          </a:p>
          <a:p>
            <a:pPr lvl="1" eaLnBrk="1" hangingPunct="1">
              <a:buFontTx/>
              <a:buChar char="-"/>
            </a:pPr>
            <a:r>
              <a:rPr lang="es-ES" smtClean="0"/>
              <a:t>detecting fluorescence corresponding to that position, </a:t>
            </a:r>
          </a:p>
          <a:p>
            <a:pPr lvl="1" eaLnBrk="1" hangingPunct="1">
              <a:buFontTx/>
              <a:buChar char="-"/>
            </a:pPr>
            <a:r>
              <a:rPr lang="es-ES" smtClean="0"/>
              <a:t>then removing the blocking group to allow the polymerization of another nucleotide.</a:t>
            </a:r>
          </a:p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D823BEA-31C4-4C92-9FE4-88F051D2D41E}" type="slidenum">
              <a:rPr lang="en-GB" smtClean="0"/>
              <a:pPr/>
              <a:t>25</a:t>
            </a:fld>
            <a:endParaRPr lang="en-GB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Nanopore sequencing</a:t>
            </a:r>
          </a:p>
          <a:p>
            <a:pPr lvl="1" eaLnBrk="1" hangingPunct="1"/>
            <a:r>
              <a:rPr lang="en-US" smtClean="0"/>
              <a:t>Nucleic acids driven through a nanopore.</a:t>
            </a:r>
          </a:p>
          <a:p>
            <a:pPr lvl="1" eaLnBrk="1" hangingPunct="1"/>
            <a:r>
              <a:rPr lang="en-US" smtClean="0"/>
              <a:t>Differences in conductance of pore provide readout.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Real-time monitoring of PCR activity</a:t>
            </a:r>
          </a:p>
          <a:p>
            <a:pPr lvl="1" eaLnBrk="1" hangingPunct="1"/>
            <a:r>
              <a:rPr lang="en-US" smtClean="0"/>
              <a:t>Read-out by fluorescence resonance energy transfer between polymerase and nucleotides or</a:t>
            </a:r>
          </a:p>
          <a:p>
            <a:pPr lvl="1" eaLnBrk="1" hangingPunct="1"/>
            <a:r>
              <a:rPr lang="en-US" smtClean="0"/>
              <a:t>Waveguides allow direct observation of polymerase and fluorescently labeled nucleotides</a:t>
            </a:r>
          </a:p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352550" y="749300"/>
            <a:ext cx="4918075" cy="36893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a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D8022-D754-4AFD-BB78-77E120F257E2}" type="slidenum">
              <a:rPr lang="es-ES" smtClean="0"/>
              <a:pPr/>
              <a:t>26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352550" y="749300"/>
            <a:ext cx="4918075" cy="36893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a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D8022-D754-4AFD-BB78-77E120F257E2}" type="slidenum">
              <a:rPr lang="es-ES" smtClean="0"/>
              <a:pPr/>
              <a:t>29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86019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6020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25E7998-51B4-4334-AC21-CB4305914111}" type="slidenum">
              <a:rPr lang="en-GB" smtClean="0"/>
              <a:pPr/>
              <a:t>36</a:t>
            </a:fld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7330098-6A01-414E-A87E-2DEA8400839E}" type="slidenum">
              <a:rPr lang="en-GB" smtClean="0"/>
              <a:pPr/>
              <a:t>39</a:t>
            </a:fld>
            <a:endParaRPr lang="en-GB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b="1" smtClean="0"/>
              <a:t>InfiniBand</a:t>
            </a:r>
            <a:r>
              <a:rPr lang="es-ES" smtClean="0"/>
              <a:t> (</a:t>
            </a:r>
            <a:r>
              <a:rPr lang="es-ES" smtClean="0">
                <a:hlinkClick r:id="rId3"/>
              </a:rPr>
              <a:t>http://en.wikipedia.org/wiki/InfiniBand</a:t>
            </a:r>
            <a:r>
              <a:rPr lang="es-ES" smtClean="0"/>
              <a:t> ) is a </a:t>
            </a:r>
            <a:r>
              <a:rPr lang="es-ES" smtClean="0">
                <a:hlinkClick r:id="rId4" tooltip="Switched fabric"/>
              </a:rPr>
              <a:t>switched fabric</a:t>
            </a:r>
            <a:r>
              <a:rPr lang="es-ES" smtClean="0"/>
              <a:t> communications link used in </a:t>
            </a:r>
            <a:r>
              <a:rPr lang="es-ES" smtClean="0">
                <a:hlinkClick r:id="rId5" tooltip="High-performance computing"/>
              </a:rPr>
              <a:t>high-performance computing</a:t>
            </a:r>
            <a:r>
              <a:rPr lang="es-ES" smtClean="0"/>
              <a:t> and enterprise data centers. </a:t>
            </a:r>
          </a:p>
          <a:p>
            <a:pPr eaLnBrk="1" hangingPunct="1"/>
            <a:r>
              <a:rPr lang="es-ES" smtClean="0"/>
              <a:t>Its features include high throughput, low latency, </a:t>
            </a:r>
            <a:r>
              <a:rPr lang="es-ES" smtClean="0">
                <a:hlinkClick r:id="rId6" tooltip="Quality of service"/>
              </a:rPr>
              <a:t>quality of service</a:t>
            </a:r>
            <a:r>
              <a:rPr lang="es-ES" smtClean="0"/>
              <a:t> and </a:t>
            </a:r>
            <a:r>
              <a:rPr lang="es-ES" smtClean="0">
                <a:hlinkClick r:id="rId7" tooltip="Failover"/>
              </a:rPr>
              <a:t>failover</a:t>
            </a:r>
            <a:r>
              <a:rPr lang="es-ES" smtClean="0"/>
              <a:t>, and it is designed to be</a:t>
            </a:r>
            <a:r>
              <a:rPr lang="es-ES" smtClean="0">
                <a:hlinkClick r:id="rId8" tooltip="Scalability"/>
              </a:rPr>
              <a:t>scalable</a:t>
            </a:r>
            <a:r>
              <a:rPr lang="es-ES" smtClean="0"/>
              <a:t>. </a:t>
            </a:r>
          </a:p>
          <a:p>
            <a:pPr eaLnBrk="1" hangingPunct="1"/>
            <a:r>
              <a:rPr lang="es-ES" smtClean="0"/>
              <a:t>The InfiniBand architecture specification defines a connection between processor nodes and high performance I/O nodes such as storage devices.</a:t>
            </a:r>
          </a:p>
          <a:p>
            <a:pPr eaLnBrk="1" hangingPunct="1"/>
            <a:r>
              <a:rPr lang="es-ES" smtClean="0"/>
              <a:t>InfiniBand forms a superset of the </a:t>
            </a:r>
            <a:r>
              <a:rPr lang="es-ES" smtClean="0">
                <a:hlinkClick r:id="rId9" tooltip="Virtual Interface Architecture"/>
              </a:rPr>
              <a:t>Virtual Interface Architecture</a:t>
            </a:r>
            <a:r>
              <a:rPr lang="es-ES" smtClean="0"/>
              <a:t>.</a:t>
            </a:r>
          </a:p>
          <a:p>
            <a:pPr eaLnBrk="1" hangingPunct="1"/>
            <a:endParaRPr lang="es-ES" smtClean="0"/>
          </a:p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B9FB7673-1553-4081-BF67-3990EFB161E9}" type="slidenum">
              <a:rPr lang="en-GB" smtClean="0"/>
              <a:pPr/>
              <a:t>48</a:t>
            </a:fld>
            <a:endParaRPr lang="en-GB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3588" cy="3430587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8"/>
          </a:xfrm>
          <a:noFill/>
          <a:ln/>
        </p:spPr>
        <p:txBody>
          <a:bodyPr wrap="none" anchor="ctr"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0BD1AFF-35B2-4077-9AC7-D97A55D53B76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39539" cy="342669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body"/>
          </p:nvPr>
        </p:nvSpPr>
        <p:spPr>
          <a:xfrm>
            <a:off x="685494" y="4342939"/>
            <a:ext cx="5476278" cy="4104659"/>
          </a:xfrm>
          <a:noFill/>
          <a:ln/>
        </p:spPr>
        <p:txBody>
          <a:bodyPr wrap="none" lIns="87828" tIns="43914" rIns="87828" bIns="43914" anchor="ctr"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89091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smtClean="0"/>
          </a:p>
        </p:txBody>
      </p:sp>
      <p:sp>
        <p:nvSpPr>
          <p:cNvPr id="89092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7D18A2-E487-4357-A5F3-26BA68DB8CD0}" type="slidenum">
              <a:rPr lang="ca-ES" smtClean="0"/>
              <a:pPr/>
              <a:t>49</a:t>
            </a:fld>
            <a:endParaRPr lang="ca-E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05D946E-DCAA-4DB8-B03E-0EF5F6A421DF}" type="slidenum">
              <a:rPr lang="en-GB" smtClean="0"/>
              <a:pPr/>
              <a:t>50</a:t>
            </a:fld>
            <a:endParaRPr lang="en-GB" smtClean="0"/>
          </a:p>
        </p:txBody>
      </p:sp>
      <p:sp>
        <p:nvSpPr>
          <p:cNvPr id="90115" name="Text Box 2"/>
          <p:cNvSpPr txBox="1">
            <a:spLocks noChangeArrowheads="1"/>
          </p:cNvSpPr>
          <p:nvPr/>
        </p:nvSpPr>
        <p:spPr bwMode="auto">
          <a:xfrm>
            <a:off x="1401659" y="916245"/>
            <a:ext cx="4053152" cy="31345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90116" name="Text Box 3"/>
          <p:cNvSpPr>
            <a:spLocks noGrp="1" noChangeArrowheads="1"/>
          </p:cNvSpPr>
          <p:nvPr>
            <p:ph type="body"/>
          </p:nvPr>
        </p:nvSpPr>
        <p:spPr>
          <a:xfrm>
            <a:off x="1045876" y="4352868"/>
            <a:ext cx="4770850" cy="3477755"/>
          </a:xfrm>
          <a:noFill/>
          <a:ln/>
        </p:spPr>
        <p:txBody>
          <a:bodyPr lIns="0" tIns="0" rIns="0" bIns="0"/>
          <a:lstStyle/>
          <a:p>
            <a:pPr marL="82716" indent="-82716" defTabSz="441152" eaLnBrk="1" hangingPunct="1">
              <a:lnSpc>
                <a:spcPct val="93000"/>
              </a:lnSpc>
              <a:spcBef>
                <a:spcPct val="0"/>
              </a:spcBef>
              <a:buSzPct val="45000"/>
              <a:tabLst>
                <a:tab pos="698491" algn="l"/>
                <a:tab pos="1396982" algn="l"/>
                <a:tab pos="2095473" algn="l"/>
                <a:tab pos="2793964" algn="l"/>
                <a:tab pos="3492456" algn="l"/>
                <a:tab pos="4190947" algn="l"/>
                <a:tab pos="4889438" algn="l"/>
              </a:tabLst>
            </a:pPr>
            <a:r>
              <a:rPr lang="en-GB" dirty="0" smtClean="0">
                <a:latin typeface="Arial" charset="0"/>
              </a:rPr>
              <a:t>Schematic representation of the </a:t>
            </a:r>
            <a:r>
              <a:rPr lang="en-GB" dirty="0" err="1" smtClean="0">
                <a:latin typeface="Arial" charset="0"/>
              </a:rPr>
              <a:t>metagenomics</a:t>
            </a:r>
            <a:r>
              <a:rPr lang="en-GB" dirty="0" smtClean="0">
                <a:latin typeface="Arial" charset="0"/>
              </a:rPr>
              <a:t> and other community-based “</a:t>
            </a:r>
            <a:r>
              <a:rPr lang="en-GB" dirty="0" err="1" smtClean="0">
                <a:latin typeface="Arial" charset="0"/>
              </a:rPr>
              <a:t>omics</a:t>
            </a:r>
            <a:r>
              <a:rPr lang="en-GB" dirty="0" smtClean="0">
                <a:latin typeface="Arial" charset="0"/>
              </a:rPr>
              <a:t>” approaches. SSU </a:t>
            </a:r>
            <a:r>
              <a:rPr lang="en-GB" dirty="0" err="1" smtClean="0">
                <a:latin typeface="Arial" charset="0"/>
              </a:rPr>
              <a:t>rRNA</a:t>
            </a:r>
            <a:r>
              <a:rPr lang="en-GB" dirty="0" smtClean="0">
                <a:latin typeface="Arial" charset="0"/>
              </a:rPr>
              <a:t>, small subunit ribosomal RNA.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91139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smtClean="0"/>
          </a:p>
        </p:txBody>
      </p:sp>
      <p:sp>
        <p:nvSpPr>
          <p:cNvPr id="91140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B24FEE3F-2F2D-4910-B7AF-48A2D3180834}" type="slidenum">
              <a:rPr lang="ca-ES" smtClean="0"/>
              <a:pPr/>
              <a:t>51</a:t>
            </a:fld>
            <a:endParaRPr lang="ca-E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92163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smtClean="0"/>
          </a:p>
        </p:txBody>
      </p:sp>
      <p:sp>
        <p:nvSpPr>
          <p:cNvPr id="92164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CDF454-ACF5-4485-97A4-348C48E1467A}" type="slidenum">
              <a:rPr lang="ca-ES" smtClean="0"/>
              <a:pPr/>
              <a:t>52</a:t>
            </a:fld>
            <a:endParaRPr lang="ca-E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48D0F25-C819-4EE5-9341-7EEA26F94E2D}" type="slidenum">
              <a:rPr lang="en-US" smtClean="0">
                <a:cs typeface="Arial" charset="0"/>
              </a:rPr>
              <a:pPr/>
              <a:t>58</a:t>
            </a:fld>
            <a:endParaRPr lang="en-US" smtClean="0">
              <a:cs typeface="Arial" charset="0"/>
            </a:endParaRPr>
          </a:p>
        </p:txBody>
      </p:sp>
      <p:sp>
        <p:nvSpPr>
          <p:cNvPr id="931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5650" cy="3424237"/>
          </a:xfrm>
          <a:ln/>
        </p:spPr>
      </p:sp>
      <p:sp>
        <p:nvSpPr>
          <p:cNvPr id="931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3946" cy="4111751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ABE69F8-B030-4BC5-92E6-73A7FB401E75}" type="slidenum">
              <a:rPr lang="en-US" smtClean="0">
                <a:cs typeface="Arial" charset="0"/>
              </a:rPr>
              <a:pPr/>
              <a:t>59</a:t>
            </a:fld>
            <a:endParaRPr lang="en-US" smtClean="0">
              <a:cs typeface="Arial" charset="0"/>
            </a:endParaRPr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5650" cy="3424237"/>
          </a:xfrm>
          <a:ln/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3946" cy="4111751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D6136D-6789-4AAA-BB58-34CFE542162A}" type="slidenum">
              <a:rPr lang="en-US" smtClean="0">
                <a:cs typeface="Arial" charset="0"/>
              </a:rPr>
              <a:pPr/>
              <a:t>60</a:t>
            </a:fld>
            <a:endParaRPr lang="en-US" smtClean="0">
              <a:cs typeface="Arial" charset="0"/>
            </a:endParaRPr>
          </a:p>
        </p:txBody>
      </p:sp>
      <p:sp>
        <p:nvSpPr>
          <p:cNvPr id="952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5650" cy="3424237"/>
          </a:xfrm>
          <a:ln/>
        </p:spPr>
      </p:sp>
      <p:sp>
        <p:nvSpPr>
          <p:cNvPr id="952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3946" cy="4111751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EA92EE2-43FF-42B3-B4AA-2FDBA790BD30}" type="slidenum">
              <a:rPr lang="en-GB" smtClean="0"/>
              <a:pPr/>
              <a:t>4</a:t>
            </a:fld>
            <a:endParaRPr lang="en-GB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8BC2381-3584-42FF-914E-DF6A9B18048A}" type="slidenum">
              <a:rPr lang="es-ES" smtClean="0"/>
              <a:pPr/>
              <a:t>5</a:t>
            </a:fld>
            <a:endParaRPr lang="es-ES" smtClean="0"/>
          </a:p>
        </p:txBody>
      </p:sp>
      <p:sp>
        <p:nvSpPr>
          <p:cNvPr id="7373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7373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smtClean="0">
              <a:latin typeface="Arial" charset="0"/>
            </a:endParaRPr>
          </a:p>
        </p:txBody>
      </p:sp>
      <p:sp>
        <p:nvSpPr>
          <p:cNvPr id="73733" name="3 Marcador de número de diapositiva"/>
          <p:cNvSpPr txBox="1">
            <a:spLocks noGrp="1"/>
          </p:cNvSpPr>
          <p:nvPr/>
        </p:nvSpPr>
        <p:spPr bwMode="auto">
          <a:xfrm>
            <a:off x="3884463" y="8685878"/>
            <a:ext cx="2972005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64" tIns="47783" rIns="95564" bIns="47783" anchor="b"/>
          <a:lstStyle/>
          <a:p>
            <a:pPr algn="r" defTabSz="955830"/>
            <a:fld id="{59D1090A-BD50-41C4-B699-B618A15E52FE}" type="slidenum">
              <a:rPr lang="ca-ES" sz="1300"/>
              <a:pPr algn="r" defTabSz="955830"/>
              <a:t>5</a:t>
            </a:fld>
            <a:endParaRPr lang="ca-ES" sz="13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6D9DD92-66B6-4A4C-A0E5-8F57A6986439}" type="slidenum">
              <a:rPr lang="es-ES" smtClean="0"/>
              <a:pPr/>
              <a:t>6</a:t>
            </a:fld>
            <a:endParaRPr lang="es-ES" smtClean="0"/>
          </a:p>
        </p:txBody>
      </p:sp>
      <p:sp>
        <p:nvSpPr>
          <p:cNvPr id="74755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74756" name="2 Marcador de notas"/>
          <p:cNvSpPr>
            <a:spLocks noGrp="1"/>
          </p:cNvSpPr>
          <p:nvPr>
            <p:ph type="body" idx="1"/>
          </p:nvPr>
        </p:nvSpPr>
        <p:spPr>
          <a:xfrm>
            <a:off x="714631" y="4357123"/>
            <a:ext cx="5485480" cy="4643626"/>
          </a:xfrm>
          <a:noFill/>
          <a:ln/>
        </p:spPr>
        <p:txBody>
          <a:bodyPr/>
          <a:lstStyle/>
          <a:p>
            <a:pPr algn="just" eaLnBrk="1" hangingPunct="1"/>
            <a:r>
              <a:rPr lang="ca-ES" smtClean="0">
                <a:latin typeface="Arial" charset="0"/>
              </a:rPr>
              <a:t>Actualmente disponemos de las secuencias genómicas de algunas de las especies más importantes y la comparación de estos genomas es la aproximación  hoy día más común para la indentificación y caracterización de regiones funcionales en los genomas de estos organismos que es lo que ha ayudado a establecer relaciones filogenéticas entre especies.</a:t>
            </a:r>
          </a:p>
          <a:p>
            <a:pPr algn="just" eaLnBrk="1" hangingPunct="1"/>
            <a:endParaRPr lang="ca-ES" smtClean="0">
              <a:latin typeface="Arial" charset="0"/>
            </a:endParaRPr>
          </a:p>
          <a:p>
            <a:pPr algn="just" eaLnBrk="1" hangingPunct="1"/>
            <a:r>
              <a:rPr lang="ca-ES" smtClean="0">
                <a:latin typeface="Arial" charset="0"/>
              </a:rPr>
              <a:t>La long. De las ramas de este árbol filogénetico basado en lacomparación de  secs de DNA muestra  cómo de cercana es la relación entre las especies.</a:t>
            </a:r>
            <a:endParaRPr lang="es-ES" smtClean="0">
              <a:latin typeface="Arial" charset="0"/>
            </a:endParaRPr>
          </a:p>
        </p:txBody>
      </p:sp>
      <p:sp>
        <p:nvSpPr>
          <p:cNvPr id="74757" name="3 Marcador de número de diapositiva"/>
          <p:cNvSpPr txBox="1">
            <a:spLocks noGrp="1"/>
          </p:cNvSpPr>
          <p:nvPr/>
        </p:nvSpPr>
        <p:spPr bwMode="auto">
          <a:xfrm>
            <a:off x="3884463" y="8685878"/>
            <a:ext cx="2972005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64" tIns="47783" rIns="95564" bIns="47783" anchor="b"/>
          <a:lstStyle/>
          <a:p>
            <a:pPr algn="r" defTabSz="955830"/>
            <a:fld id="{2F3EECD2-2F40-4A34-B0DB-0C5EE836347F}" type="slidenum">
              <a:rPr lang="ca-ES" sz="1300"/>
              <a:pPr algn="r" defTabSz="955830"/>
              <a:t>6</a:t>
            </a:fld>
            <a:endParaRPr lang="ca-ES" sz="13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9F5DC77-AE58-4DD1-9E46-121CD8EC0EAB}" type="slidenum">
              <a:rPr lang="en-GB" smtClean="0"/>
              <a:pPr/>
              <a:t>7</a:t>
            </a:fld>
            <a:endParaRPr lang="en-GB" smtClean="0"/>
          </a:p>
        </p:txBody>
      </p:sp>
      <p:sp>
        <p:nvSpPr>
          <p:cNvPr id="75779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38005" cy="342527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5780" name="Text Box 2"/>
          <p:cNvSpPr>
            <a:spLocks noGrp="1" noChangeArrowheads="1"/>
          </p:cNvSpPr>
          <p:nvPr>
            <p:ph type="body"/>
          </p:nvPr>
        </p:nvSpPr>
        <p:spPr>
          <a:xfrm>
            <a:off x="685494" y="4342939"/>
            <a:ext cx="5483946" cy="4113169"/>
          </a:xfrm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Animacio</a:t>
            </a: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http://highered.mcgraw-hill.com/sites/0072556781/student_view0/chapter15/animation_quiz_1.html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Esquerra: </a:t>
            </a:r>
            <a:r>
              <a:rPr lang="es-ES" sz="1000" dirty="0" err="1" smtClean="0"/>
              <a:t>Sanger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sequencing</a:t>
            </a:r>
            <a:r>
              <a:rPr lang="es-ES" sz="1000" dirty="0" smtClean="0"/>
              <a:t> (de </a:t>
            </a:r>
            <a:r>
              <a:rPr lang="es-ES" dirty="0" smtClean="0">
                <a:hlinkClick r:id="rId3"/>
              </a:rPr>
              <a:t>http://yenoh93.medceu.com/index/courses/genome.htm</a:t>
            </a:r>
            <a:r>
              <a:rPr lang="es-ES" dirty="0" smtClean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In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much-automated</a:t>
            </a:r>
            <a:r>
              <a:rPr lang="es-ES" sz="1000" dirty="0" smtClean="0"/>
              <a:t> </a:t>
            </a:r>
            <a:r>
              <a:rPr lang="es-ES" sz="1000" dirty="0" err="1" smtClean="0"/>
              <a:t>Sanger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sequencing</a:t>
            </a:r>
            <a:r>
              <a:rPr lang="es-ES" sz="1000" dirty="0" smtClean="0"/>
              <a:t> </a:t>
            </a:r>
            <a:r>
              <a:rPr lang="es-ES" sz="1000" dirty="0" err="1" smtClean="0"/>
              <a:t>method</a:t>
            </a:r>
            <a:r>
              <a:rPr lang="es-ES" sz="1000" dirty="0" smtClean="0"/>
              <a:t>, </a:t>
            </a:r>
            <a:r>
              <a:rPr lang="es-ES" sz="1000" dirty="0" err="1" smtClean="0"/>
              <a:t>the</a:t>
            </a:r>
            <a:r>
              <a:rPr lang="es-ES" sz="1000" dirty="0" smtClean="0"/>
              <a:t> single-</a:t>
            </a:r>
            <a:r>
              <a:rPr lang="es-ES" sz="1000" dirty="0" err="1" smtClean="0"/>
              <a:t>stranded</a:t>
            </a:r>
            <a:r>
              <a:rPr lang="es-ES" sz="1000" dirty="0" smtClean="0"/>
              <a:t> DNA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be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sequenced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"</a:t>
            </a:r>
            <a:r>
              <a:rPr lang="es-ES" sz="1000" dirty="0" err="1" smtClean="0"/>
              <a:t>primed</a:t>
            </a:r>
            <a:r>
              <a:rPr lang="es-ES" sz="1000" dirty="0" smtClean="0"/>
              <a:t>" </a:t>
            </a:r>
            <a:r>
              <a:rPr lang="es-ES" sz="1000" dirty="0" err="1" smtClean="0"/>
              <a:t>for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a short </a:t>
            </a:r>
            <a:r>
              <a:rPr lang="es-ES" sz="1000" dirty="0" err="1" smtClean="0"/>
              <a:t>complementary</a:t>
            </a:r>
            <a:r>
              <a:rPr lang="es-ES" sz="1000" dirty="0" smtClean="0"/>
              <a:t> </a:t>
            </a:r>
            <a:r>
              <a:rPr lang="es-ES" sz="1000" dirty="0" err="1" smtClean="0"/>
              <a:t>strand</a:t>
            </a:r>
            <a:r>
              <a:rPr lang="es-ES" sz="1000" dirty="0" smtClean="0"/>
              <a:t> at </a:t>
            </a:r>
            <a:r>
              <a:rPr lang="es-ES" sz="1000" dirty="0" err="1" smtClean="0"/>
              <a:t>one</a:t>
            </a:r>
            <a:r>
              <a:rPr lang="es-ES" sz="1000" dirty="0" smtClean="0"/>
              <a:t> </a:t>
            </a:r>
            <a:r>
              <a:rPr lang="es-ES" sz="1000" dirty="0" err="1" smtClean="0"/>
              <a:t>end</a:t>
            </a:r>
            <a:r>
              <a:rPr lang="es-ES" sz="1000" dirty="0" smtClean="0"/>
              <a:t>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This</a:t>
            </a:r>
            <a:r>
              <a:rPr lang="es-ES" sz="1000" dirty="0" smtClean="0"/>
              <a:t> </a:t>
            </a:r>
            <a:r>
              <a:rPr lang="es-ES" sz="1000" dirty="0" err="1" smtClean="0"/>
              <a:t>preparation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then</a:t>
            </a:r>
            <a:r>
              <a:rPr lang="es-ES" sz="1000" dirty="0" smtClean="0"/>
              <a:t> </a:t>
            </a:r>
            <a:r>
              <a:rPr lang="es-ES" sz="1000" dirty="0" err="1" smtClean="0"/>
              <a:t>divided</a:t>
            </a:r>
            <a:r>
              <a:rPr lang="es-ES" sz="1000" dirty="0" smtClean="0"/>
              <a:t> </a:t>
            </a:r>
            <a:r>
              <a:rPr lang="es-ES" sz="1000" dirty="0" err="1" smtClean="0"/>
              <a:t>into</a:t>
            </a:r>
            <a:r>
              <a:rPr lang="es-ES" sz="1000" dirty="0" smtClean="0"/>
              <a:t> </a:t>
            </a:r>
            <a:r>
              <a:rPr lang="es-ES" sz="1000" dirty="0" err="1" smtClean="0"/>
              <a:t>four</a:t>
            </a:r>
            <a:r>
              <a:rPr lang="es-ES" sz="1000" dirty="0" smtClean="0"/>
              <a:t> </a:t>
            </a:r>
            <a:r>
              <a:rPr lang="es-ES" sz="1000" dirty="0" err="1" smtClean="0"/>
              <a:t>batches</a:t>
            </a:r>
            <a:r>
              <a:rPr lang="es-ES" sz="1000" dirty="0" smtClean="0"/>
              <a:t>, and </a:t>
            </a:r>
            <a:r>
              <a:rPr lang="es-ES" sz="1000" dirty="0" err="1" smtClean="0"/>
              <a:t>each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treated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a </a:t>
            </a:r>
            <a:r>
              <a:rPr lang="es-ES" sz="1000" dirty="0" err="1" smtClean="0"/>
              <a:t>different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replication-halting</a:t>
            </a:r>
            <a:r>
              <a:rPr lang="es-ES" sz="1000" dirty="0" smtClean="0"/>
              <a:t> </a:t>
            </a:r>
            <a:r>
              <a:rPr lang="es-ES" sz="1000" dirty="0" err="1" smtClean="0"/>
              <a:t>nucleotide</a:t>
            </a:r>
            <a:r>
              <a:rPr lang="es-ES" sz="1000" dirty="0" smtClean="0"/>
              <a:t> (</a:t>
            </a:r>
            <a:r>
              <a:rPr lang="es-ES" sz="1000" dirty="0" err="1" smtClean="0"/>
              <a:t>depicted</a:t>
            </a:r>
            <a:r>
              <a:rPr lang="es-ES" sz="1000" dirty="0" smtClean="0"/>
              <a:t> </a:t>
            </a:r>
            <a:r>
              <a:rPr lang="es-ES" sz="1000" dirty="0" err="1" smtClean="0"/>
              <a:t>here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a </a:t>
            </a:r>
            <a:r>
              <a:rPr lang="es-ES" sz="1000" dirty="0" err="1" smtClean="0"/>
              <a:t>diamond</a:t>
            </a:r>
            <a:r>
              <a:rPr lang="es-ES" sz="1000" dirty="0" smtClean="0"/>
              <a:t> </a:t>
            </a:r>
            <a:r>
              <a:rPr lang="es-ES" sz="1000" dirty="0" err="1" smtClean="0"/>
              <a:t>shape</a:t>
            </a:r>
            <a:r>
              <a:rPr lang="es-ES" sz="1000" dirty="0" smtClean="0"/>
              <a:t>), </a:t>
            </a:r>
            <a:r>
              <a:rPr lang="es-ES" sz="1000" dirty="0" err="1" smtClean="0"/>
              <a:t>together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four</a:t>
            </a:r>
            <a:r>
              <a:rPr lang="es-ES" sz="1000" dirty="0" smtClean="0"/>
              <a:t> "usual" </a:t>
            </a:r>
            <a:r>
              <a:rPr lang="es-ES" sz="1000" dirty="0" err="1" smtClean="0"/>
              <a:t>nucleotides</a:t>
            </a:r>
            <a:r>
              <a:rPr lang="es-ES" sz="1000" dirty="0" smtClean="0"/>
              <a:t>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Each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</a:t>
            </a:r>
            <a:r>
              <a:rPr lang="es-ES" sz="1000" dirty="0" err="1" smtClean="0"/>
              <a:t>then</a:t>
            </a:r>
            <a:r>
              <a:rPr lang="es-ES" sz="1000" dirty="0" smtClean="0"/>
              <a:t> </a:t>
            </a:r>
            <a:r>
              <a:rPr lang="es-ES" sz="1000" dirty="0" err="1" smtClean="0"/>
              <a:t>proceeds</a:t>
            </a:r>
            <a:r>
              <a:rPr lang="es-ES" sz="1000" dirty="0" smtClean="0"/>
              <a:t> </a:t>
            </a:r>
            <a:r>
              <a:rPr lang="es-ES" sz="1000" dirty="0" err="1" smtClean="0"/>
              <a:t>until</a:t>
            </a:r>
            <a:r>
              <a:rPr lang="es-ES" sz="1000" dirty="0" smtClean="0"/>
              <a:t> a </a:t>
            </a:r>
            <a:r>
              <a:rPr lang="es-ES" sz="1000" dirty="0" err="1" smtClean="0"/>
              <a:t>reaction-terminating</a:t>
            </a:r>
            <a:r>
              <a:rPr lang="es-ES" sz="1000" dirty="0" smtClean="0"/>
              <a:t> </a:t>
            </a:r>
            <a:r>
              <a:rPr lang="es-ES" sz="1000" dirty="0" err="1" smtClean="0"/>
              <a:t>nucleotide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incorporated</a:t>
            </a:r>
            <a:r>
              <a:rPr lang="es-ES" sz="1000" dirty="0" smtClean="0"/>
              <a:t> </a:t>
            </a:r>
            <a:r>
              <a:rPr lang="es-ES" sz="1000" dirty="0" err="1" smtClean="0"/>
              <a:t>into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growing</a:t>
            </a:r>
            <a:r>
              <a:rPr lang="es-ES" sz="1000" dirty="0" smtClean="0"/>
              <a:t> </a:t>
            </a:r>
            <a:r>
              <a:rPr lang="es-ES" sz="1000" dirty="0" err="1" smtClean="0"/>
              <a:t>strand</a:t>
            </a:r>
            <a:r>
              <a:rPr lang="es-ES" sz="1000" dirty="0" smtClean="0"/>
              <a:t>, </a:t>
            </a:r>
            <a:r>
              <a:rPr lang="es-ES" sz="1000" dirty="0" err="1" smtClean="0"/>
              <a:t>whereupon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stops</a:t>
            </a:r>
            <a:r>
              <a:rPr lang="es-ES" sz="1000" dirty="0" smtClean="0"/>
              <a:t>. </a:t>
            </a:r>
            <a:r>
              <a:rPr lang="es-ES" sz="1000" dirty="0" err="1" smtClean="0"/>
              <a:t>Thus</a:t>
            </a:r>
            <a:r>
              <a:rPr lang="es-ES" sz="1000" dirty="0" smtClean="0"/>
              <a:t>, </a:t>
            </a:r>
            <a:r>
              <a:rPr lang="es-ES" sz="1000" dirty="0" err="1" smtClean="0"/>
              <a:t>the</a:t>
            </a:r>
            <a:r>
              <a:rPr lang="es-ES" sz="1000" dirty="0" smtClean="0"/>
              <a:t> "C"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produces new </a:t>
            </a:r>
            <a:r>
              <a:rPr lang="es-ES" sz="1000" dirty="0" err="1" smtClean="0"/>
              <a:t>strands</a:t>
            </a:r>
            <a:r>
              <a:rPr lang="es-ES" sz="1000" dirty="0" smtClean="0"/>
              <a:t> </a:t>
            </a:r>
            <a:r>
              <a:rPr lang="es-ES" sz="1000" dirty="0" err="1" smtClean="0"/>
              <a:t>that</a:t>
            </a:r>
            <a:r>
              <a:rPr lang="es-ES" sz="1000" dirty="0" smtClean="0"/>
              <a:t> </a:t>
            </a:r>
            <a:r>
              <a:rPr lang="es-ES" sz="1000" dirty="0" err="1" smtClean="0"/>
              <a:t>terminate</a:t>
            </a:r>
            <a:r>
              <a:rPr lang="es-ES" sz="1000" dirty="0" smtClean="0"/>
              <a:t> at positions </a:t>
            </a:r>
            <a:r>
              <a:rPr lang="es-ES" sz="1000" dirty="0" err="1" smtClean="0"/>
              <a:t>corresponding</a:t>
            </a:r>
            <a:r>
              <a:rPr lang="es-ES" sz="1000" dirty="0" smtClean="0"/>
              <a:t>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G's</a:t>
            </a:r>
            <a:r>
              <a:rPr lang="es-ES" sz="1000" dirty="0" smtClean="0"/>
              <a:t> in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strand</a:t>
            </a:r>
            <a:r>
              <a:rPr lang="es-ES" sz="1000" dirty="0" smtClean="0"/>
              <a:t> </a:t>
            </a:r>
            <a:r>
              <a:rPr lang="es-ES" sz="1000" dirty="0" err="1" smtClean="0"/>
              <a:t>being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sequenced</a:t>
            </a:r>
            <a:r>
              <a:rPr lang="es-ES" sz="1000" dirty="0" smtClean="0"/>
              <a:t>. (Note </a:t>
            </a:r>
            <a:r>
              <a:rPr lang="es-ES" sz="1000" dirty="0" err="1" smtClean="0"/>
              <a:t>that</a:t>
            </a:r>
            <a:r>
              <a:rPr lang="es-ES" sz="1000" dirty="0" smtClean="0"/>
              <a:t> </a:t>
            </a:r>
            <a:r>
              <a:rPr lang="es-ES" sz="1000" dirty="0" err="1" smtClean="0"/>
              <a:t>when</a:t>
            </a:r>
            <a:r>
              <a:rPr lang="es-ES" sz="1000" dirty="0" smtClean="0"/>
              <a:t> </a:t>
            </a:r>
            <a:r>
              <a:rPr lang="es-ES" sz="1000" dirty="0" err="1" smtClean="0"/>
              <a:t>long</a:t>
            </a:r>
            <a:r>
              <a:rPr lang="es-ES" sz="1000" dirty="0" smtClean="0"/>
              <a:t> </a:t>
            </a:r>
            <a:r>
              <a:rPr lang="es-ES" sz="1000" dirty="0" err="1" smtClean="0"/>
              <a:t>strands</a:t>
            </a:r>
            <a:r>
              <a:rPr lang="es-ES" sz="1000" dirty="0" smtClean="0"/>
              <a:t> are </a:t>
            </a:r>
            <a:r>
              <a:rPr lang="es-ES" sz="1000" dirty="0" err="1" smtClean="0"/>
              <a:t>being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sequenced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concentration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reaction-terminating</a:t>
            </a:r>
            <a:r>
              <a:rPr lang="es-ES" sz="1000" dirty="0" smtClean="0"/>
              <a:t> </a:t>
            </a:r>
            <a:r>
              <a:rPr lang="es-ES" sz="1000" dirty="0" err="1" smtClean="0"/>
              <a:t>nucleotide</a:t>
            </a:r>
            <a:r>
              <a:rPr lang="es-ES" sz="1000" dirty="0" smtClean="0"/>
              <a:t> </a:t>
            </a:r>
            <a:r>
              <a:rPr lang="es-ES" sz="1000" dirty="0" err="1" smtClean="0"/>
              <a:t>must</a:t>
            </a:r>
            <a:r>
              <a:rPr lang="es-ES" sz="1000" dirty="0" smtClean="0"/>
              <a:t> </a:t>
            </a:r>
            <a:r>
              <a:rPr lang="es-ES" sz="1000" dirty="0" err="1" smtClean="0"/>
              <a:t>be</a:t>
            </a:r>
            <a:r>
              <a:rPr lang="es-ES" sz="1000" dirty="0" smtClean="0"/>
              <a:t> </a:t>
            </a:r>
            <a:r>
              <a:rPr lang="es-ES" sz="1000" dirty="0" err="1" smtClean="0"/>
              <a:t>carefully</a:t>
            </a:r>
            <a:r>
              <a:rPr lang="es-ES" sz="1000" dirty="0" smtClean="0"/>
              <a:t> </a:t>
            </a:r>
            <a:r>
              <a:rPr lang="es-ES" sz="1000" dirty="0" err="1" smtClean="0"/>
              <a:t>chosen</a:t>
            </a:r>
            <a:r>
              <a:rPr lang="es-ES" sz="1000" dirty="0" smtClean="0"/>
              <a:t>, so </a:t>
            </a:r>
            <a:r>
              <a:rPr lang="es-ES" sz="1000" dirty="0" err="1" smtClean="0"/>
              <a:t>that</a:t>
            </a:r>
            <a:r>
              <a:rPr lang="es-ES" sz="1000" dirty="0" smtClean="0"/>
              <a:t> a "normal" C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usually</a:t>
            </a:r>
            <a:r>
              <a:rPr lang="es-ES" sz="1000" dirty="0" smtClean="0"/>
              <a:t> </a:t>
            </a:r>
            <a:r>
              <a:rPr lang="es-ES" sz="1000" dirty="0" err="1" smtClean="0"/>
              <a:t>paired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a G; </a:t>
            </a:r>
            <a:r>
              <a:rPr lang="es-ES" sz="1000" dirty="0" err="1" smtClean="0"/>
              <a:t>otherwise</a:t>
            </a:r>
            <a:r>
              <a:rPr lang="es-ES" sz="1000" dirty="0" smtClean="0"/>
              <a:t>,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would</a:t>
            </a:r>
            <a:r>
              <a:rPr lang="es-ES" sz="1000" dirty="0" smtClean="0"/>
              <a:t> </a:t>
            </a:r>
            <a:r>
              <a:rPr lang="es-ES" sz="1000" dirty="0" err="1" smtClean="0"/>
              <a:t>typically</a:t>
            </a:r>
            <a:r>
              <a:rPr lang="es-ES" sz="1000" dirty="0" smtClean="0"/>
              <a:t> stop </a:t>
            </a:r>
            <a:r>
              <a:rPr lang="es-ES" sz="1000" dirty="0" err="1" smtClean="0"/>
              <a:t>with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first</a:t>
            </a:r>
            <a:r>
              <a:rPr lang="es-ES" sz="1000" dirty="0" smtClean="0"/>
              <a:t> </a:t>
            </a:r>
            <a:r>
              <a:rPr lang="es-ES" sz="1000" dirty="0" err="1" smtClean="0"/>
              <a:t>or</a:t>
            </a:r>
            <a:r>
              <a:rPr lang="es-ES" sz="1000" dirty="0" smtClean="0"/>
              <a:t> </a:t>
            </a:r>
            <a:r>
              <a:rPr lang="es-ES" sz="1000" dirty="0" err="1" smtClean="0"/>
              <a:t>second</a:t>
            </a:r>
            <a:r>
              <a:rPr lang="es-ES" sz="1000" dirty="0" smtClean="0"/>
              <a:t> G.)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Gel </a:t>
            </a:r>
            <a:r>
              <a:rPr lang="es-ES" sz="1000" dirty="0" err="1" smtClean="0"/>
              <a:t>electrophoresis</a:t>
            </a:r>
            <a:r>
              <a:rPr lang="es-ES" sz="1000" dirty="0" smtClean="0"/>
              <a:t> -- </a:t>
            </a:r>
            <a:r>
              <a:rPr lang="es-ES" sz="1000" dirty="0" err="1" smtClean="0"/>
              <a:t>one</a:t>
            </a:r>
            <a:r>
              <a:rPr lang="es-ES" sz="1000" dirty="0" smtClean="0"/>
              <a:t> </a:t>
            </a:r>
            <a:r>
              <a:rPr lang="es-ES" sz="1000" dirty="0" err="1" smtClean="0"/>
              <a:t>lane</a:t>
            </a:r>
            <a:r>
              <a:rPr lang="es-ES" sz="1000" dirty="0" smtClean="0"/>
              <a:t> per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mixture --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then</a:t>
            </a:r>
            <a:r>
              <a:rPr lang="es-ES" sz="1000" dirty="0" smtClean="0"/>
              <a:t> </a:t>
            </a:r>
            <a:r>
              <a:rPr lang="es-ES" sz="1000" dirty="0" err="1" smtClean="0"/>
              <a:t>used</a:t>
            </a:r>
            <a:r>
              <a:rPr lang="es-ES" sz="1000" dirty="0" smtClean="0"/>
              <a:t>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separate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products</a:t>
            </a:r>
            <a:r>
              <a:rPr lang="es-ES" sz="1000" dirty="0" smtClean="0"/>
              <a:t>, </a:t>
            </a:r>
            <a:r>
              <a:rPr lang="es-ES" sz="1000" dirty="0" err="1" smtClean="0"/>
              <a:t>from</a:t>
            </a:r>
            <a:r>
              <a:rPr lang="es-ES" sz="1000" dirty="0" smtClean="0"/>
              <a:t> </a:t>
            </a:r>
            <a:r>
              <a:rPr lang="es-ES" sz="1000" dirty="0" err="1" smtClean="0"/>
              <a:t>which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sequence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original single </a:t>
            </a:r>
            <a:r>
              <a:rPr lang="es-ES" sz="1000" dirty="0" err="1" smtClean="0"/>
              <a:t>strand</a:t>
            </a:r>
            <a:r>
              <a:rPr lang="es-ES" sz="1000" dirty="0" smtClean="0"/>
              <a:t> can </a:t>
            </a:r>
            <a:r>
              <a:rPr lang="es-ES" sz="1000" dirty="0" err="1" smtClean="0"/>
              <a:t>be</a:t>
            </a:r>
            <a:r>
              <a:rPr lang="es-ES" sz="1000" dirty="0" smtClean="0"/>
              <a:t> </a:t>
            </a:r>
            <a:r>
              <a:rPr lang="es-ES" sz="1000" dirty="0" err="1" smtClean="0"/>
              <a:t>inferred</a:t>
            </a:r>
            <a:r>
              <a:rPr lang="es-ES" sz="1000" dirty="0" smtClean="0"/>
              <a:t>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Dreta</a:t>
            </a:r>
            <a:r>
              <a:rPr lang="es-ES" sz="1000" dirty="0" smtClean="0"/>
              <a:t> (</a:t>
            </a:r>
            <a:r>
              <a:rPr lang="es-ES" dirty="0" smtClean="0">
                <a:hlinkClick r:id="rId4"/>
              </a:rPr>
              <a:t>http://www.nwfsc.noaa.gov/publications/techmemos/tm17/figures/moranfig4.htm</a:t>
            </a:r>
            <a:r>
              <a:rPr lang="es-ES" dirty="0" smtClean="0"/>
              <a:t> </a:t>
            </a:r>
            <a:r>
              <a:rPr lang="es-ES" sz="1000" dirty="0" smtClean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Sanger</a:t>
            </a:r>
            <a:r>
              <a:rPr lang="es-ES" sz="1000" dirty="0" smtClean="0"/>
              <a:t> </a:t>
            </a:r>
            <a:r>
              <a:rPr lang="es-ES" sz="1000" dirty="0" err="1" smtClean="0"/>
              <a:t>dideoxy</a:t>
            </a:r>
            <a:r>
              <a:rPr lang="es-ES" sz="1000" dirty="0" smtClean="0"/>
              <a:t> </a:t>
            </a:r>
            <a:r>
              <a:rPr lang="es-ES" sz="1000" dirty="0" err="1" smtClean="0"/>
              <a:t>chain</a:t>
            </a:r>
            <a:r>
              <a:rPr lang="es-ES" sz="1000" dirty="0" smtClean="0"/>
              <a:t> </a:t>
            </a:r>
            <a:r>
              <a:rPr lang="es-ES" sz="1000" dirty="0" err="1" smtClean="0"/>
              <a:t>termination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sequencing</a:t>
            </a:r>
            <a:r>
              <a:rPr lang="es-ES" sz="1000" dirty="0" smtClean="0"/>
              <a:t>. Panel </a:t>
            </a:r>
            <a:r>
              <a:rPr lang="es-ES" sz="1000" b="1" dirty="0" smtClean="0"/>
              <a:t>a</a:t>
            </a:r>
            <a:r>
              <a:rPr lang="es-ES" sz="1000" dirty="0" smtClean="0"/>
              <a:t> </a:t>
            </a:r>
            <a:r>
              <a:rPr lang="es-ES" sz="1000" dirty="0" err="1" smtClean="0"/>
              <a:t>illustrates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products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polymerase</a:t>
            </a:r>
            <a:r>
              <a:rPr lang="es-ES" sz="1000" dirty="0" smtClean="0"/>
              <a:t>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</a:t>
            </a:r>
            <a:r>
              <a:rPr lang="es-ES" sz="1000" dirty="0" err="1" smtClean="0"/>
              <a:t>taking</a:t>
            </a:r>
            <a:r>
              <a:rPr lang="es-ES" sz="1000" dirty="0" smtClean="0"/>
              <a:t> place in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ddCTP</a:t>
            </a:r>
            <a:r>
              <a:rPr lang="es-ES" sz="1000" dirty="0" smtClean="0"/>
              <a:t> </a:t>
            </a:r>
            <a:r>
              <a:rPr lang="es-ES" sz="1000" dirty="0" err="1" smtClean="0"/>
              <a:t>tube</a:t>
            </a:r>
            <a:r>
              <a:rPr lang="es-ES" sz="1000" dirty="0" smtClean="0"/>
              <a:t>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polymerase</a:t>
            </a:r>
            <a:r>
              <a:rPr lang="es-ES" sz="1000" dirty="0" smtClean="0"/>
              <a:t> </a:t>
            </a:r>
            <a:r>
              <a:rPr lang="es-ES" sz="1000" dirty="0" err="1" smtClean="0"/>
              <a:t>extends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labelled</a:t>
            </a:r>
            <a:r>
              <a:rPr lang="es-ES" sz="1000" dirty="0" smtClean="0"/>
              <a:t> primer, </a:t>
            </a:r>
            <a:r>
              <a:rPr lang="es-ES" sz="1000" dirty="0" err="1" smtClean="0"/>
              <a:t>randomly</a:t>
            </a:r>
            <a:r>
              <a:rPr lang="es-ES" sz="1000" dirty="0" smtClean="0"/>
              <a:t> </a:t>
            </a:r>
            <a:r>
              <a:rPr lang="es-ES" sz="1000" dirty="0" err="1" smtClean="0"/>
              <a:t>incorporating</a:t>
            </a:r>
            <a:r>
              <a:rPr lang="es-ES" sz="1000" dirty="0" smtClean="0"/>
              <a:t> </a:t>
            </a:r>
            <a:r>
              <a:rPr lang="es-ES" sz="1000" dirty="0" err="1" smtClean="0"/>
              <a:t>either</a:t>
            </a:r>
            <a:r>
              <a:rPr lang="es-ES" sz="1000" dirty="0" smtClean="0"/>
              <a:t> a normal </a:t>
            </a:r>
            <a:r>
              <a:rPr lang="es-ES" sz="1000" dirty="0" err="1" smtClean="0"/>
              <a:t>dCTP</a:t>
            </a:r>
            <a:r>
              <a:rPr lang="es-ES" sz="1000" dirty="0" smtClean="0"/>
              <a:t> base </a:t>
            </a:r>
            <a:r>
              <a:rPr lang="es-ES" sz="1000" dirty="0" err="1" smtClean="0"/>
              <a:t>or</a:t>
            </a:r>
            <a:r>
              <a:rPr lang="es-ES" sz="1000" dirty="0" smtClean="0"/>
              <a:t> a </a:t>
            </a:r>
            <a:r>
              <a:rPr lang="es-ES" sz="1000" dirty="0" err="1" smtClean="0"/>
              <a:t>modified</a:t>
            </a:r>
            <a:r>
              <a:rPr lang="es-ES" sz="1000" dirty="0" smtClean="0"/>
              <a:t> </a:t>
            </a:r>
            <a:r>
              <a:rPr lang="es-ES" sz="1000" dirty="0" err="1" smtClean="0"/>
              <a:t>ddCTP</a:t>
            </a:r>
            <a:r>
              <a:rPr lang="es-ES" sz="1000" dirty="0" smtClean="0"/>
              <a:t> base.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At </a:t>
            </a:r>
            <a:r>
              <a:rPr lang="es-ES" sz="1000" dirty="0" err="1" smtClean="0"/>
              <a:t>every</a:t>
            </a:r>
            <a:r>
              <a:rPr lang="es-ES" sz="1000" dirty="0" smtClean="0"/>
              <a:t> position </a:t>
            </a:r>
            <a:r>
              <a:rPr lang="es-ES" sz="1000" dirty="0" err="1" smtClean="0"/>
              <a:t>where</a:t>
            </a:r>
            <a:r>
              <a:rPr lang="es-ES" sz="1000" dirty="0" smtClean="0"/>
              <a:t> a </a:t>
            </a:r>
            <a:r>
              <a:rPr lang="es-ES" sz="1000" dirty="0" err="1" smtClean="0"/>
              <a:t>ddCTP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inserted</a:t>
            </a:r>
            <a:r>
              <a:rPr lang="es-ES" sz="1000" dirty="0" smtClean="0"/>
              <a:t>, </a:t>
            </a:r>
            <a:r>
              <a:rPr lang="es-ES" sz="1000" dirty="0" err="1" smtClean="0"/>
              <a:t>polymerization</a:t>
            </a:r>
            <a:r>
              <a:rPr lang="es-ES" sz="1000" dirty="0" smtClean="0"/>
              <a:t> </a:t>
            </a:r>
            <a:r>
              <a:rPr lang="es-ES" sz="1000" dirty="0" err="1" smtClean="0"/>
              <a:t>terminates</a:t>
            </a:r>
            <a:r>
              <a:rPr lang="es-ES" sz="1000" dirty="0" smtClean="0"/>
              <a:t>;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end</a:t>
            </a:r>
            <a:r>
              <a:rPr lang="es-ES" sz="1000" dirty="0" smtClean="0"/>
              <a:t> </a:t>
            </a:r>
            <a:r>
              <a:rPr lang="es-ES" sz="1000" dirty="0" err="1" smtClean="0"/>
              <a:t>result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a </a:t>
            </a:r>
            <a:r>
              <a:rPr lang="es-ES" sz="1000" dirty="0" err="1" smtClean="0"/>
              <a:t>population</a:t>
            </a:r>
            <a:r>
              <a:rPr lang="es-ES" sz="1000" dirty="0" smtClean="0"/>
              <a:t> of </a:t>
            </a:r>
            <a:r>
              <a:rPr lang="es-ES" sz="1000" dirty="0" err="1" smtClean="0"/>
              <a:t>fragments</a:t>
            </a:r>
            <a:r>
              <a:rPr lang="es-ES" sz="1000" dirty="0" smtClean="0"/>
              <a:t>;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length</a:t>
            </a:r>
            <a:r>
              <a:rPr lang="es-ES" sz="1000" dirty="0" smtClean="0"/>
              <a:t> of </a:t>
            </a:r>
            <a:r>
              <a:rPr lang="es-ES" sz="1000" dirty="0" err="1" smtClean="0"/>
              <a:t>each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a </a:t>
            </a:r>
            <a:r>
              <a:rPr lang="es-ES" sz="1000" dirty="0" err="1" smtClean="0"/>
              <a:t>function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relative</a:t>
            </a:r>
            <a:r>
              <a:rPr lang="es-ES" sz="1000" dirty="0" smtClean="0"/>
              <a:t> </a:t>
            </a:r>
            <a:r>
              <a:rPr lang="es-ES" sz="1000" dirty="0" err="1" smtClean="0"/>
              <a:t>distance</a:t>
            </a:r>
            <a:r>
              <a:rPr lang="es-ES" sz="1000" dirty="0" smtClean="0"/>
              <a:t> </a:t>
            </a:r>
            <a:r>
              <a:rPr lang="es-ES" sz="1000" dirty="0" err="1" smtClean="0"/>
              <a:t>from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modified</a:t>
            </a:r>
            <a:r>
              <a:rPr lang="es-ES" sz="1000" dirty="0" smtClean="0"/>
              <a:t> base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primer.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Panel </a:t>
            </a:r>
            <a:r>
              <a:rPr lang="es-ES" sz="1000" b="1" dirty="0" smtClean="0"/>
              <a:t>b</a:t>
            </a:r>
            <a:r>
              <a:rPr lang="es-ES" sz="1000" dirty="0" smtClean="0"/>
              <a:t> shows </a:t>
            </a:r>
            <a:r>
              <a:rPr lang="es-ES" sz="1000" dirty="0" err="1" smtClean="0"/>
              <a:t>electrophoretic</a:t>
            </a:r>
            <a:r>
              <a:rPr lang="es-ES" sz="1000" dirty="0" smtClean="0"/>
              <a:t> </a:t>
            </a:r>
            <a:r>
              <a:rPr lang="es-ES" sz="1000" dirty="0" err="1" smtClean="0"/>
              <a:t>separation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products</a:t>
            </a:r>
            <a:r>
              <a:rPr lang="es-ES" sz="1000" dirty="0" smtClean="0"/>
              <a:t> of </a:t>
            </a:r>
            <a:r>
              <a:rPr lang="es-ES" sz="1000" dirty="0" err="1" smtClean="0"/>
              <a:t>each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four</a:t>
            </a:r>
            <a:r>
              <a:rPr lang="es-ES" sz="1000" dirty="0" smtClean="0"/>
              <a:t>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</a:t>
            </a:r>
            <a:r>
              <a:rPr lang="es-ES" sz="1000" dirty="0" err="1" smtClean="0"/>
              <a:t>tubes</a:t>
            </a:r>
            <a:r>
              <a:rPr lang="es-ES" sz="1000" dirty="0" smtClean="0"/>
              <a:t> </a:t>
            </a:r>
            <a:r>
              <a:rPr lang="es-ES" sz="1000" dirty="0" err="1" smtClean="0"/>
              <a:t>above</a:t>
            </a:r>
            <a:r>
              <a:rPr lang="es-ES" sz="1000" dirty="0" smtClean="0"/>
              <a:t> (</a:t>
            </a:r>
            <a:r>
              <a:rPr lang="es-ES" sz="1000" dirty="0" err="1" smtClean="0"/>
              <a:t>ddG</a:t>
            </a:r>
            <a:r>
              <a:rPr lang="es-ES" sz="1000" dirty="0" smtClean="0"/>
              <a:t>, </a:t>
            </a:r>
            <a:r>
              <a:rPr lang="es-ES" sz="1000" dirty="0" err="1" smtClean="0"/>
              <a:t>ddA</a:t>
            </a:r>
            <a:r>
              <a:rPr lang="es-ES" sz="1000" dirty="0" smtClean="0"/>
              <a:t>, </a:t>
            </a:r>
            <a:r>
              <a:rPr lang="es-ES" sz="1000" dirty="0" err="1" smtClean="0"/>
              <a:t>ddT</a:t>
            </a:r>
            <a:r>
              <a:rPr lang="es-ES" sz="1000" dirty="0" smtClean="0"/>
              <a:t>, and </a:t>
            </a:r>
            <a:r>
              <a:rPr lang="es-ES" sz="1000" dirty="0" err="1" smtClean="0"/>
              <a:t>ddC</a:t>
            </a:r>
            <a:r>
              <a:rPr lang="es-ES" sz="1000" dirty="0" smtClean="0"/>
              <a:t>), </a:t>
            </a:r>
            <a:r>
              <a:rPr lang="es-ES" sz="1000" dirty="0" err="1" smtClean="0"/>
              <a:t>run</a:t>
            </a:r>
            <a:r>
              <a:rPr lang="es-ES" sz="1000" dirty="0" smtClean="0"/>
              <a:t> in individual </a:t>
            </a:r>
            <a:r>
              <a:rPr lang="es-ES" sz="1000" dirty="0" err="1" smtClean="0"/>
              <a:t>lanes</a:t>
            </a:r>
            <a:r>
              <a:rPr lang="es-ES" sz="1000" dirty="0" smtClean="0"/>
              <a:t>.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bands</a:t>
            </a:r>
            <a:r>
              <a:rPr lang="es-ES" sz="1000" dirty="0" smtClean="0"/>
              <a:t> </a:t>
            </a:r>
            <a:r>
              <a:rPr lang="es-ES" sz="1000" dirty="0" err="1" smtClean="0"/>
              <a:t>on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gel </a:t>
            </a:r>
            <a:r>
              <a:rPr lang="es-ES" sz="1000" dirty="0" err="1" smtClean="0"/>
              <a:t>represent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respective</a:t>
            </a:r>
            <a:r>
              <a:rPr lang="es-ES" sz="1000" dirty="0" smtClean="0"/>
              <a:t> </a:t>
            </a:r>
            <a:r>
              <a:rPr lang="es-ES" sz="1000" dirty="0" err="1" smtClean="0"/>
              <a:t>fragments</a:t>
            </a:r>
            <a:r>
              <a:rPr lang="es-ES" sz="1000" dirty="0" smtClean="0"/>
              <a:t> </a:t>
            </a:r>
            <a:r>
              <a:rPr lang="es-ES" sz="1000" dirty="0" err="1" smtClean="0"/>
              <a:t>shown</a:t>
            </a:r>
            <a:r>
              <a:rPr lang="es-ES" sz="1000" dirty="0" smtClean="0"/>
              <a:t>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right</a:t>
            </a:r>
            <a:r>
              <a:rPr lang="es-ES" sz="1000" dirty="0" smtClean="0"/>
              <a:t>.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complement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original </a:t>
            </a:r>
            <a:r>
              <a:rPr lang="es-ES" sz="1000" dirty="0" err="1" smtClean="0"/>
              <a:t>template</a:t>
            </a:r>
            <a:r>
              <a:rPr lang="es-ES" sz="1000" dirty="0" smtClean="0"/>
              <a:t> (</a:t>
            </a:r>
            <a:r>
              <a:rPr lang="es-ES" sz="1000" dirty="0" err="1" smtClean="0"/>
              <a:t>read</a:t>
            </a:r>
            <a:r>
              <a:rPr lang="es-ES" sz="1000" dirty="0" smtClean="0"/>
              <a:t> </a:t>
            </a:r>
            <a:r>
              <a:rPr lang="es-ES" sz="1000" dirty="0" err="1" smtClean="0"/>
              <a:t>from</a:t>
            </a:r>
            <a:r>
              <a:rPr lang="es-ES" sz="1000" dirty="0" smtClean="0"/>
              <a:t> </a:t>
            </a:r>
            <a:r>
              <a:rPr lang="es-ES" sz="1000" dirty="0" err="1" smtClean="0"/>
              <a:t>bottom</a:t>
            </a:r>
            <a:r>
              <a:rPr lang="es-ES" sz="1000" dirty="0" smtClean="0"/>
              <a:t> </a:t>
            </a:r>
            <a:r>
              <a:rPr lang="es-ES" sz="1000" dirty="0" err="1" smtClean="0"/>
              <a:t>to</a:t>
            </a:r>
            <a:r>
              <a:rPr lang="es-ES" sz="1000" dirty="0" smtClean="0"/>
              <a:t> top)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given</a:t>
            </a:r>
            <a:r>
              <a:rPr lang="es-ES" sz="1000" dirty="0" smtClean="0"/>
              <a:t> </a:t>
            </a:r>
            <a:r>
              <a:rPr lang="es-ES" sz="1000" dirty="0" err="1" smtClean="0"/>
              <a:t>on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left</a:t>
            </a:r>
            <a:r>
              <a:rPr lang="es-ES" sz="1000" dirty="0" smtClean="0"/>
              <a:t> </a:t>
            </a:r>
            <a:r>
              <a:rPr lang="es-ES" sz="1000" dirty="0" err="1" smtClean="0"/>
              <a:t>margin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sequencing</a:t>
            </a:r>
            <a:r>
              <a:rPr lang="es-ES" sz="1000" dirty="0" smtClean="0"/>
              <a:t> gel.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B9EC672-8E94-4A6F-AA5A-BA98B9A77C52}" type="slidenum">
              <a:rPr lang="en-GB" smtClean="0"/>
              <a:pPr/>
              <a:t>8</a:t>
            </a:fld>
            <a:endParaRPr lang="en-GB" smtClean="0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1401659" y="916245"/>
            <a:ext cx="4053152" cy="313451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6804" name="Text Box 2"/>
          <p:cNvSpPr>
            <a:spLocks noGrp="1" noChangeArrowheads="1"/>
          </p:cNvSpPr>
          <p:nvPr>
            <p:ph type="body"/>
          </p:nvPr>
        </p:nvSpPr>
        <p:spPr>
          <a:xfrm>
            <a:off x="1045876" y="4352868"/>
            <a:ext cx="4770850" cy="3477755"/>
          </a:xfrm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err="1" smtClean="0">
                <a:latin typeface="Arial" charset="0"/>
              </a:rPr>
              <a:t>History</a:t>
            </a:r>
            <a:r>
              <a:rPr lang="ca-ES" dirty="0" smtClean="0">
                <a:latin typeface="Arial" charset="0"/>
              </a:rPr>
              <a:t> of DNA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is </a:t>
            </a:r>
            <a:r>
              <a:rPr lang="ca-ES" dirty="0" err="1" smtClean="0">
                <a:latin typeface="Arial" charset="0"/>
              </a:rPr>
              <a:t>related</a:t>
            </a:r>
            <a:r>
              <a:rPr lang="ca-ES" dirty="0" smtClean="0">
                <a:latin typeface="Arial" charset="0"/>
              </a:rPr>
              <a:t> to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combination</a:t>
            </a:r>
            <a:r>
              <a:rPr lang="ca-ES" dirty="0" smtClean="0">
                <a:latin typeface="Arial" charset="0"/>
              </a:rPr>
              <a:t> of new </a:t>
            </a:r>
            <a:r>
              <a:rPr lang="ca-ES" dirty="0" err="1" smtClean="0">
                <a:latin typeface="Arial" charset="0"/>
              </a:rPr>
              <a:t>technologies</a:t>
            </a:r>
            <a:r>
              <a:rPr lang="ca-ES" dirty="0" smtClean="0">
                <a:latin typeface="Arial" charset="0"/>
              </a:rPr>
              <a:t>. 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err="1" smtClean="0">
                <a:latin typeface="Arial" charset="0"/>
              </a:rPr>
              <a:t>Applications</a:t>
            </a:r>
            <a:r>
              <a:rPr lang="ca-ES" dirty="0" smtClean="0">
                <a:latin typeface="Arial" charset="0"/>
              </a:rPr>
              <a:t> of new </a:t>
            </a:r>
            <a:r>
              <a:rPr lang="ca-ES" dirty="0" err="1" smtClean="0">
                <a:latin typeface="Arial" charset="0"/>
              </a:rPr>
              <a:t>technologies</a:t>
            </a:r>
            <a:r>
              <a:rPr lang="ca-ES" dirty="0" smtClean="0">
                <a:latin typeface="Arial" charset="0"/>
              </a:rPr>
              <a:t> to DNA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have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played</a:t>
            </a:r>
            <a:r>
              <a:rPr lang="ca-ES" dirty="0" smtClean="0">
                <a:latin typeface="Arial" charset="0"/>
              </a:rPr>
              <a:t> a major </a:t>
            </a:r>
            <a:r>
              <a:rPr lang="ca-ES" dirty="0" err="1" smtClean="0">
                <a:latin typeface="Arial" charset="0"/>
              </a:rPr>
              <a:t>role</a:t>
            </a:r>
            <a:r>
              <a:rPr lang="ca-ES" dirty="0" smtClean="0">
                <a:latin typeface="Arial" charset="0"/>
              </a:rPr>
              <a:t> in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increase</a:t>
            </a:r>
            <a:r>
              <a:rPr lang="ca-ES" dirty="0" smtClean="0">
                <a:latin typeface="Arial" charset="0"/>
              </a:rPr>
              <a:t> of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amount</a:t>
            </a:r>
            <a:r>
              <a:rPr lang="ca-ES" dirty="0" smtClean="0">
                <a:latin typeface="Arial" charset="0"/>
              </a:rPr>
              <a:t> of DNA </a:t>
            </a:r>
            <a:r>
              <a:rPr lang="ca-ES" dirty="0" err="1" smtClean="0">
                <a:latin typeface="Arial" charset="0"/>
              </a:rPr>
              <a:t>sequence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generated</a:t>
            </a:r>
            <a:r>
              <a:rPr lang="ca-ES" dirty="0" smtClean="0">
                <a:latin typeface="Arial" charset="0"/>
              </a:rPr>
              <a:t> per </a:t>
            </a:r>
            <a:r>
              <a:rPr lang="ca-ES" dirty="0" err="1" smtClean="0">
                <a:latin typeface="Arial" charset="0"/>
              </a:rPr>
              <a:t>person</a:t>
            </a:r>
            <a:r>
              <a:rPr lang="ca-ES" dirty="0" smtClean="0">
                <a:latin typeface="Arial" charset="0"/>
              </a:rPr>
              <a:t> per </a:t>
            </a:r>
            <a:r>
              <a:rPr lang="ca-ES" dirty="0" err="1" smtClean="0">
                <a:latin typeface="Arial" charset="0"/>
              </a:rPr>
              <a:t>year</a:t>
            </a:r>
            <a:r>
              <a:rPr lang="ca-ES" dirty="0" smtClean="0">
                <a:latin typeface="Arial" charset="0"/>
              </a:rPr>
              <a:t> at a </a:t>
            </a:r>
            <a:r>
              <a:rPr lang="ca-ES" dirty="0" err="1" smtClean="0">
                <a:latin typeface="Arial" charset="0"/>
              </a:rPr>
              <a:t>greater</a:t>
            </a:r>
            <a:r>
              <a:rPr lang="ca-ES" dirty="0" smtClean="0">
                <a:latin typeface="Arial" charset="0"/>
              </a:rPr>
              <a:t> cost </a:t>
            </a:r>
            <a:r>
              <a:rPr lang="ca-ES" dirty="0" err="1" smtClean="0">
                <a:latin typeface="Arial" charset="0"/>
              </a:rPr>
              <a:t>efficiency</a:t>
            </a:r>
            <a:r>
              <a:rPr lang="ca-ES" dirty="0" smtClean="0">
                <a:latin typeface="Arial" charset="0"/>
              </a:rPr>
              <a:t>. 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smtClean="0">
                <a:latin typeface="Arial" charset="0"/>
              </a:rPr>
              <a:t>The </a:t>
            </a:r>
            <a:r>
              <a:rPr lang="ca-ES" dirty="0" err="1" smtClean="0">
                <a:latin typeface="Arial" charset="0"/>
              </a:rPr>
              <a:t>introduction</a:t>
            </a:r>
            <a:r>
              <a:rPr lang="ca-ES" dirty="0" smtClean="0">
                <a:latin typeface="Arial" charset="0"/>
              </a:rPr>
              <a:t> of </a:t>
            </a:r>
            <a:r>
              <a:rPr lang="ca-ES" dirty="0" err="1" smtClean="0">
                <a:latin typeface="Arial" charset="0"/>
              </a:rPr>
              <a:t>chain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terminators</a:t>
            </a:r>
            <a:r>
              <a:rPr lang="ca-ES" dirty="0" smtClean="0">
                <a:latin typeface="Arial" charset="0"/>
              </a:rPr>
              <a:t> to DNA </a:t>
            </a:r>
            <a:r>
              <a:rPr lang="ca-ES" dirty="0" err="1" smtClean="0">
                <a:latin typeface="Arial" charset="0"/>
              </a:rPr>
              <a:t>polymerase-based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and </a:t>
            </a:r>
            <a:r>
              <a:rPr lang="ca-ES" dirty="0" err="1" smtClean="0">
                <a:latin typeface="Arial" charset="0"/>
              </a:rPr>
              <a:t>separation</a:t>
            </a:r>
            <a:r>
              <a:rPr lang="ca-ES" dirty="0" smtClean="0">
                <a:latin typeface="Arial" charset="0"/>
              </a:rPr>
              <a:t> of DNA </a:t>
            </a:r>
            <a:r>
              <a:rPr lang="ca-ES" dirty="0" err="1" smtClean="0">
                <a:latin typeface="Arial" charset="0"/>
              </a:rPr>
              <a:t>tracts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by</a:t>
            </a:r>
            <a:r>
              <a:rPr lang="ca-ES" dirty="0" smtClean="0">
                <a:latin typeface="Arial" charset="0"/>
              </a:rPr>
              <a:t> PAGE </a:t>
            </a:r>
            <a:r>
              <a:rPr lang="ca-ES" dirty="0" err="1" smtClean="0">
                <a:latin typeface="Arial" charset="0"/>
              </a:rPr>
              <a:t>were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based</a:t>
            </a:r>
            <a:r>
              <a:rPr lang="ca-ES" dirty="0" smtClean="0">
                <a:latin typeface="Arial" charset="0"/>
              </a:rPr>
              <a:t> on new </a:t>
            </a:r>
            <a:r>
              <a:rPr lang="ca-ES" dirty="0" err="1" smtClean="0">
                <a:latin typeface="Arial" charset="0"/>
              </a:rPr>
              <a:t>nucleic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acid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chemistries</a:t>
            </a:r>
            <a:r>
              <a:rPr lang="ca-ES" dirty="0" smtClean="0">
                <a:latin typeface="Arial" charset="0"/>
              </a:rPr>
              <a:t>. 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err="1" smtClean="0">
                <a:latin typeface="Arial" charset="0"/>
              </a:rPr>
              <a:t>However</a:t>
            </a:r>
            <a:r>
              <a:rPr lang="ca-ES" dirty="0" smtClean="0">
                <a:latin typeface="Arial" charset="0"/>
              </a:rPr>
              <a:t>, </a:t>
            </a:r>
            <a:r>
              <a:rPr lang="ca-ES" dirty="0" err="1" smtClean="0">
                <a:latin typeface="Arial" charset="0"/>
              </a:rPr>
              <a:t>without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integration</a:t>
            </a:r>
            <a:r>
              <a:rPr lang="ca-ES" dirty="0" smtClean="0">
                <a:latin typeface="Arial" charset="0"/>
              </a:rPr>
              <a:t> of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DNA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chemistry</a:t>
            </a:r>
            <a:r>
              <a:rPr lang="ca-ES" dirty="0" smtClean="0">
                <a:latin typeface="Arial" charset="0"/>
              </a:rPr>
              <a:t> and DNA </a:t>
            </a:r>
            <a:r>
              <a:rPr lang="ca-ES" dirty="0" err="1" smtClean="0">
                <a:latin typeface="Arial" charset="0"/>
              </a:rPr>
              <a:t>cloning</a:t>
            </a:r>
            <a:r>
              <a:rPr lang="ca-ES" dirty="0" smtClean="0">
                <a:latin typeface="Arial" charset="0"/>
              </a:rPr>
              <a:t>,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of </a:t>
            </a:r>
            <a:r>
              <a:rPr lang="ca-ES" dirty="0" err="1" smtClean="0">
                <a:latin typeface="Arial" charset="0"/>
              </a:rPr>
              <a:t>whole</a:t>
            </a:r>
            <a:r>
              <a:rPr lang="ca-ES" dirty="0" smtClean="0">
                <a:latin typeface="Arial" charset="0"/>
              </a:rPr>
              <a:t> genomes </a:t>
            </a:r>
            <a:r>
              <a:rPr lang="ca-ES" dirty="0" err="1" smtClean="0">
                <a:latin typeface="Arial" charset="0"/>
              </a:rPr>
              <a:t>would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not</a:t>
            </a:r>
            <a:r>
              <a:rPr lang="ca-ES" dirty="0" smtClean="0">
                <a:latin typeface="Arial" charset="0"/>
              </a:rPr>
              <a:t> be possible </a:t>
            </a:r>
            <a:r>
              <a:rPr lang="ca-ES" dirty="0" err="1" smtClean="0">
                <a:latin typeface="Arial" charset="0"/>
              </a:rPr>
              <a:t>today</a:t>
            </a:r>
            <a:r>
              <a:rPr lang="ca-ES" dirty="0" smtClean="0">
                <a:latin typeface="Arial" charset="0"/>
              </a:rPr>
              <a:t>. 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err="1" smtClean="0">
                <a:latin typeface="Arial" charset="0"/>
              </a:rPr>
              <a:t>Two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other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technologies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greatly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accelerated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speed</a:t>
            </a:r>
            <a:r>
              <a:rPr lang="ca-ES" dirty="0" smtClean="0">
                <a:latin typeface="Arial" charset="0"/>
              </a:rPr>
              <a:t> of DNA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, </a:t>
            </a:r>
            <a:r>
              <a:rPr lang="ca-ES" dirty="0" err="1" smtClean="0">
                <a:latin typeface="Arial" charset="0"/>
              </a:rPr>
              <a:t>partial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automation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with</a:t>
            </a:r>
            <a:r>
              <a:rPr lang="ca-ES" dirty="0" smtClean="0">
                <a:latin typeface="Arial" charset="0"/>
              </a:rPr>
              <a:t> laser </a:t>
            </a:r>
            <a:r>
              <a:rPr lang="ca-ES" dirty="0" err="1" smtClean="0">
                <a:latin typeface="Arial" charset="0"/>
              </a:rPr>
              <a:t>detection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systems</a:t>
            </a:r>
            <a:r>
              <a:rPr lang="ca-ES" dirty="0" smtClean="0">
                <a:latin typeface="Arial" charset="0"/>
              </a:rPr>
              <a:t> and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progress</a:t>
            </a:r>
            <a:r>
              <a:rPr lang="ca-ES" dirty="0" smtClean="0">
                <a:latin typeface="Arial" charset="0"/>
              </a:rPr>
              <a:t> in </a:t>
            </a:r>
            <a:r>
              <a:rPr lang="ca-ES" dirty="0" err="1" smtClean="0">
                <a:latin typeface="Arial" charset="0"/>
              </a:rPr>
              <a:t>computational</a:t>
            </a:r>
            <a:r>
              <a:rPr lang="ca-ES" dirty="0" smtClean="0">
                <a:latin typeface="Arial" charset="0"/>
              </a:rPr>
              <a:t> hardware and software.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985991E-2233-4759-9430-0FFDFA3F726A}" type="slidenum">
              <a:rPr lang="en-GB" smtClean="0"/>
              <a:pPr/>
              <a:t>9</a:t>
            </a:fld>
            <a:endParaRPr lang="en-GB" smtClean="0"/>
          </a:p>
        </p:txBody>
      </p:sp>
      <p:sp>
        <p:nvSpPr>
          <p:cNvPr id="77827" name="Text Box 1"/>
          <p:cNvSpPr txBox="1">
            <a:spLocks noChangeArrowheads="1"/>
          </p:cNvSpPr>
          <p:nvPr/>
        </p:nvSpPr>
        <p:spPr bwMode="auto">
          <a:xfrm>
            <a:off x="958465" y="686474"/>
            <a:ext cx="4938005" cy="342527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body"/>
          </p:nvPr>
        </p:nvSpPr>
        <p:spPr>
          <a:xfrm>
            <a:off x="685494" y="4342939"/>
            <a:ext cx="5476278" cy="4104659"/>
          </a:xfrm>
          <a:noFill/>
          <a:ln/>
        </p:spPr>
        <p:txBody>
          <a:bodyPr wrap="none" lIns="87828" tIns="43914" rIns="87828" bIns="43914" anchor="ctr"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E65647B-8E2C-46BC-BFD6-A95199A609C8}" type="slidenum">
              <a:rPr lang="en-GB" smtClean="0"/>
              <a:pPr/>
              <a:t>14</a:t>
            </a:fld>
            <a:endParaRPr lang="en-GB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2550" y="749300"/>
            <a:ext cx="4918075" cy="368935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0576" indent="-220576" eaLnBrk="1" hangingPunct="1"/>
            <a:r>
              <a:rPr lang="en-US" dirty="0" smtClean="0"/>
              <a:t>Sanger sequencing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DNA is fragmented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Cloned to a plasmid vector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Cyclic sequencing reaction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Separation by electrophoresis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Readout with fluorescent tags</a:t>
            </a:r>
          </a:p>
          <a:p>
            <a:pPr marL="220576" indent="-220576" eaLnBrk="1" hangingPunct="1"/>
            <a:endParaRPr lang="en-US" dirty="0" smtClean="0"/>
          </a:p>
          <a:p>
            <a:pPr marL="220576" indent="-220576" eaLnBrk="1" hangingPunct="1"/>
            <a:r>
              <a:rPr lang="en-US" dirty="0" smtClean="0"/>
              <a:t>Cyclic-array methods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DNA is fragmented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Adaptors </a:t>
            </a:r>
            <a:r>
              <a:rPr lang="en-US" dirty="0" err="1" smtClean="0"/>
              <a:t>ligated</a:t>
            </a:r>
            <a:r>
              <a:rPr lang="en-US" dirty="0" smtClean="0"/>
              <a:t> to fragments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Several possible protocols yield array of PCR colonies.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err="1" smtClean="0"/>
              <a:t>Enyzmatic</a:t>
            </a:r>
            <a:r>
              <a:rPr lang="en-US" dirty="0" smtClean="0"/>
              <a:t> extension with fluorescently tagged nucleotides.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Cyclic readout by imaging the array.</a:t>
            </a:r>
          </a:p>
          <a:p>
            <a:pPr marL="220576" indent="-220576" eaLnBrk="1" hangingPunct="1"/>
            <a:endParaRPr lang="es-E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77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367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71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18488" cy="73501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xfrm>
            <a:off x="1828800" y="6172200"/>
            <a:ext cx="5867400" cy="5984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80008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xfrm>
            <a:off x="8647114" y="6408738"/>
            <a:ext cx="355600" cy="3540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0804F-945D-4288-8BFA-A5A1510160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152400"/>
            <a:ext cx="8218488" cy="56276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xfrm>
            <a:off x="1828800" y="6172200"/>
            <a:ext cx="5867400" cy="5984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80008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xfrm>
            <a:off x="8647114" y="6408738"/>
            <a:ext cx="355600" cy="3540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93D2F-3AD5-4FFF-B5DD-3FB0C617144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18488" cy="73501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1" y="1143000"/>
            <a:ext cx="4032250" cy="46370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1851" y="1143000"/>
            <a:ext cx="4033838" cy="46370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xfrm>
            <a:off x="1828800" y="6172200"/>
            <a:ext cx="5867400" cy="5984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80008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xfrm>
            <a:off x="8647114" y="6408738"/>
            <a:ext cx="355600" cy="3540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5A8586-DA57-4519-B627-9872818721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2243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6">
                  <a:lumMod val="50000"/>
                </a:schemeClr>
              </a:buClr>
              <a:buFont typeface="Arial" pitchFamily="34" charset="0"/>
              <a:buChar char="•"/>
              <a:defRPr sz="2400" b="0">
                <a:solidFill>
                  <a:schemeClr val="accent6">
                    <a:lumMod val="75000"/>
                  </a:schemeClr>
                </a:solidFill>
              </a:defRPr>
            </a:lvl1pPr>
            <a:lvl2pPr marL="684213" indent="-227013">
              <a:lnSpc>
                <a:spcPts val="2600"/>
              </a:lnSpc>
              <a:buClr>
                <a:schemeClr val="accent6">
                  <a:lumMod val="50000"/>
                </a:schemeClr>
              </a:buClr>
              <a:defRPr sz="2000">
                <a:solidFill>
                  <a:schemeClr val="accent6">
                    <a:lumMod val="75000"/>
                  </a:schemeClr>
                </a:solidFill>
              </a:defRPr>
            </a:lvl2pPr>
            <a:lvl3pPr marL="1087438" indent="-173038">
              <a:lnSpc>
                <a:spcPts val="2600"/>
              </a:lnSpc>
              <a:buClr>
                <a:schemeClr val="accent6">
                  <a:lumMod val="50000"/>
                </a:schemeClr>
              </a:buClr>
              <a:defRPr sz="1800">
                <a:solidFill>
                  <a:schemeClr val="accent6">
                    <a:lumMod val="75000"/>
                  </a:schemeClr>
                </a:solidFill>
              </a:defRPr>
            </a:lvl3pPr>
            <a:lvl4pPr marL="1541463" indent="-169863">
              <a:lnSpc>
                <a:spcPts val="2600"/>
              </a:lnSpc>
              <a:buClr>
                <a:schemeClr val="accent6">
                  <a:lumMod val="50000"/>
                </a:schemeClr>
              </a:buClr>
              <a:defRPr sz="1600">
                <a:solidFill>
                  <a:schemeClr val="accent6">
                    <a:lumMod val="75000"/>
                  </a:schemeClr>
                </a:solidFill>
              </a:defRPr>
            </a:lvl4pPr>
            <a:lvl5pPr marL="2001838" indent="-173038">
              <a:lnSpc>
                <a:spcPts val="2600"/>
              </a:lnSpc>
              <a:buClr>
                <a:schemeClr val="accent6">
                  <a:lumMod val="50000"/>
                </a:schemeClr>
              </a:buClr>
              <a:defRPr sz="1400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3400" y="533400"/>
            <a:ext cx="8251200" cy="457200"/>
          </a:xfrm>
        </p:spPr>
        <p:txBody>
          <a:bodyPr>
            <a:normAutofit/>
          </a:bodyPr>
          <a:lstStyle>
            <a:lvl1pPr>
              <a:buClr>
                <a:schemeClr val="accent6">
                  <a:lumMod val="50000"/>
                </a:schemeClr>
              </a:buClr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04800" y="16202"/>
            <a:ext cx="8229600" cy="639763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6248400" y="6653219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76200" y="6637344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fld id="{E66E7AD3-AEFC-4562-8CF4-BDD60864473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ítulo y 2 objetos encima del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18488" cy="73501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57201" y="1143000"/>
            <a:ext cx="4032250" cy="224155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1851" y="1143000"/>
            <a:ext cx="4033838" cy="224155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3"/>
          </p:nvPr>
        </p:nvSpPr>
        <p:spPr>
          <a:xfrm>
            <a:off x="457200" y="3536950"/>
            <a:ext cx="8218488" cy="22431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idx="10"/>
          </p:nvPr>
        </p:nvSpPr>
        <p:spPr>
          <a:xfrm>
            <a:off x="1828800" y="6172200"/>
            <a:ext cx="5867400" cy="5984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80008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idx="11"/>
          </p:nvPr>
        </p:nvSpPr>
        <p:spPr>
          <a:xfrm>
            <a:off x="8647114" y="6408738"/>
            <a:ext cx="355600" cy="3540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A195D-AAE2-426B-976A-F25A75831F0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19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732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99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22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86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44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47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707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B2E60-2D4C-44F2-825D-1051422D170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AA17E-FD61-4520-8B96-BC485B865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75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gov/10001772" TargetMode="External"/><Relationship Id="rId2" Type="http://schemas.openxmlformats.org/officeDocument/2006/relationships/hyperlink" Target="http://exploreable.wordpress.com/2011/05/03/the-story-of-the-human-genome-project-a-short-narr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2013.wordpress.com/2013/03/11/les-estadistiques-del-genom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emf"/><Relationship Id="rId5" Type="http://schemas.openxmlformats.org/officeDocument/2006/relationships/image" Target="../media/image19.emf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emf"/><Relationship Id="rId5" Type="http://schemas.openxmlformats.org/officeDocument/2006/relationships/image" Target="../media/image19.emf"/><Relationship Id="rId4" Type="http://schemas.openxmlformats.org/officeDocument/2006/relationships/image" Target="../media/image17.emf"/><Relationship Id="rId9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5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19.emf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5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11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upload.wikimedia.org/wikipedia/commons/4/4c/CE_Basic_esp.jpg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seqanswers.com/wiki/Software/lis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cbio.com/index.php?id=1240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://www.broadinstitute.org/igv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genomesonline.org/cgi-bin/GOLD/index.cgi" TargetMode="Externa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://www.nature.com/nrg/journal/v9/n4/full/nrg2185.html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highered.mcgraw-hill.com/sites/0072556781/student_view0/chapter15/animation_quiz_1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a-ES" sz="5400" dirty="0" err="1" smtClean="0"/>
              <a:t>Next</a:t>
            </a:r>
            <a:r>
              <a:rPr lang="ca-ES" sz="5400" dirty="0" smtClean="0"/>
              <a:t> </a:t>
            </a:r>
            <a:r>
              <a:rPr lang="ca-ES" sz="5400" dirty="0" err="1" smtClean="0"/>
              <a:t>Generation</a:t>
            </a:r>
            <a:r>
              <a:rPr lang="ca-ES" sz="5400" dirty="0" smtClean="0"/>
              <a:t> </a:t>
            </a:r>
            <a:r>
              <a:rPr lang="ca-ES" sz="5400" dirty="0" err="1" smtClean="0"/>
              <a:t>Sequencing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i="1" dirty="0" smtClean="0"/>
              <a:t>Technologies, </a:t>
            </a:r>
            <a:r>
              <a:rPr lang="ca-ES" i="1" dirty="0" err="1" smtClean="0"/>
              <a:t>Application</a:t>
            </a:r>
            <a:r>
              <a:rPr lang="ca-ES" i="1" dirty="0" smtClean="0"/>
              <a:t>, </a:t>
            </a:r>
            <a:br>
              <a:rPr lang="ca-ES" i="1" dirty="0" smtClean="0"/>
            </a:br>
            <a:r>
              <a:rPr lang="ca-ES" i="1" dirty="0" smtClean="0"/>
              <a:t>Hardware, Software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360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To know more about HGP</a:t>
            </a:r>
          </a:p>
        </p:txBody>
      </p:sp>
      <p:sp>
        <p:nvSpPr>
          <p:cNvPr id="1229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mtClean="0">
                <a:hlinkClick r:id="rId2"/>
              </a:rPr>
              <a:t>http://exploreable.wordpress.com/2011/05/03/the-story-of-the-human-genome-project-a-short-narration/</a:t>
            </a:r>
            <a:endParaRPr lang="es-ES" smtClean="0"/>
          </a:p>
          <a:p>
            <a:r>
              <a:rPr lang="es-ES" smtClean="0">
                <a:hlinkClick r:id="rId3"/>
              </a:rPr>
              <a:t> All about the human genome project</a:t>
            </a:r>
            <a:endParaRPr lang="es-ES" smtClean="0"/>
          </a:p>
          <a:p>
            <a:r>
              <a:rPr lang="es-ES" smtClean="0">
                <a:hlinkClick r:id="rId4"/>
              </a:rPr>
              <a:t>http://e2013.wordpress.com/2013/03/11/les-estadistiques-del-genoma/</a:t>
            </a:r>
            <a:endParaRPr lang="es-ES" smtClean="0"/>
          </a:p>
          <a:p>
            <a:endParaRPr lang="es-ES" smtClean="0"/>
          </a:p>
          <a:p>
            <a:endParaRPr lang="es-ES" smtClean="0"/>
          </a:p>
          <a:p>
            <a:endParaRPr lang="es-ES" smtClean="0"/>
          </a:p>
          <a:p>
            <a:endParaRPr lang="es-ES" smtClean="0"/>
          </a:p>
        </p:txBody>
      </p:sp>
      <p:sp>
        <p:nvSpPr>
          <p:cNvPr id="12293" name="3 Marcador de pie de página"/>
          <p:cNvSpPr txBox="1">
            <a:spLocks/>
          </p:cNvSpPr>
          <p:nvPr/>
        </p:nvSpPr>
        <p:spPr bwMode="auto">
          <a:xfrm>
            <a:off x="1752600" y="2971800"/>
            <a:ext cx="4114800" cy="598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s-ES" sz="18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6"/>
            <a:ext cx="7772400" cy="1470025"/>
          </a:xfrm>
        </p:spPr>
        <p:txBody>
          <a:bodyPr/>
          <a:lstStyle/>
          <a:p>
            <a:r>
              <a:rPr lang="es-ES" sz="4400" smtClean="0"/>
              <a:t>Next generation sequencing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mtClean="0"/>
              <a:t>The future is here, now</a:t>
            </a: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3" y="304800"/>
            <a:ext cx="254476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28600"/>
            <a:ext cx="2895600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2766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3429004"/>
            <a:ext cx="1828800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smtClean="0"/>
              <a:t>Next generation Sequencing</a:t>
            </a: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Improvements in enzymes, chemistry and image analysis, mature by the middle of last decade dramatically increased sequencing capabilities. </a:t>
            </a:r>
          </a:p>
          <a:p>
            <a:r>
              <a:rPr lang="en-US" sz="2800" dirty="0" smtClean="0"/>
              <a:t>The newest type of technology, called “next-generation sequencing”, appeared with the potential to accelerate biological and biomedical research </a:t>
            </a:r>
          </a:p>
          <a:p>
            <a:pPr lvl="1"/>
            <a:r>
              <a:rPr lang="en-US" sz="2000" i="1" dirty="0" smtClean="0"/>
              <a:t>by enabling the comprehensive analysis of genomes, </a:t>
            </a:r>
            <a:r>
              <a:rPr lang="en-US" sz="2000" i="1" dirty="0" err="1" smtClean="0"/>
              <a:t>transcriptomes</a:t>
            </a:r>
            <a:r>
              <a:rPr lang="en-US" sz="2000" i="1" dirty="0" smtClean="0"/>
              <a:t> and </a:t>
            </a:r>
            <a:r>
              <a:rPr lang="en-US" sz="2000" i="1" dirty="0" err="1" smtClean="0"/>
              <a:t>interactomes</a:t>
            </a:r>
            <a:r>
              <a:rPr lang="en-US" sz="2000" i="1" dirty="0" smtClean="0"/>
              <a:t>, </a:t>
            </a:r>
          </a:p>
          <a:p>
            <a:pPr lvl="1"/>
            <a:r>
              <a:rPr lang="en-US" sz="2000" i="1" dirty="0" smtClean="0"/>
              <a:t>by tending to become inexpensive, routine and widespread, rather than requiring very costly production-scale efforts.</a:t>
            </a:r>
            <a:endParaRPr lang="es-ES" sz="20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NGS technologies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58900"/>
            <a:ext cx="80772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158750" y="1524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16388" name="Line 3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458790" y="1000125"/>
            <a:ext cx="471924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Cyclic-array sequencing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2551113" y="6635750"/>
            <a:ext cx="2252662" cy="15875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>
            <a:off x="2514600" y="1447801"/>
            <a:ext cx="0" cy="5300663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6392" name="Rectangle 7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295406"/>
            <a:ext cx="4776788" cy="5521325"/>
            <a:chOff x="45" y="821"/>
            <a:chExt cx="3385" cy="3478"/>
          </a:xfrm>
        </p:grpSpPr>
        <p:pic>
          <p:nvPicPr>
            <p:cNvPr id="16396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6397" name="Rectangle 10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8" name="Rectangle 11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4" name="Rectangle 12"/>
          <p:cNvSpPr>
            <a:spLocks noChangeArrowheads="1"/>
          </p:cNvSpPr>
          <p:nvPr/>
        </p:nvSpPr>
        <p:spPr bwMode="auto">
          <a:xfrm>
            <a:off x="2514603" y="6629400"/>
            <a:ext cx="2252663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6395" name="Line 13"/>
          <p:cNvSpPr>
            <a:spLocks noChangeShapeType="1"/>
          </p:cNvSpPr>
          <p:nvPr/>
        </p:nvSpPr>
        <p:spPr bwMode="auto">
          <a:xfrm>
            <a:off x="2540000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0" y="1295406"/>
            <a:ext cx="4776788" cy="5521325"/>
            <a:chOff x="45" y="821"/>
            <a:chExt cx="3385" cy="3478"/>
          </a:xfrm>
        </p:grpSpPr>
        <p:pic>
          <p:nvPicPr>
            <p:cNvPr id="17421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7422" name="Rectangle 13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Rectangle 14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17414" name="Line 3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458790" y="1000125"/>
            <a:ext cx="512730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Next-generation sequencing</a:t>
            </a:r>
          </a:p>
        </p:txBody>
      </p:sp>
      <p:sp>
        <p:nvSpPr>
          <p:cNvPr id="17416" name="Text Box 5"/>
          <p:cNvSpPr txBox="1">
            <a:spLocks noChangeArrowheads="1"/>
          </p:cNvSpPr>
          <p:nvPr/>
        </p:nvSpPr>
        <p:spPr bwMode="auto">
          <a:xfrm>
            <a:off x="5130803" y="1893889"/>
            <a:ext cx="2793329" cy="46166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2400" b="0">
                <a:solidFill>
                  <a:schemeClr val="tx1"/>
                </a:solidFill>
                <a:latin typeface="Tahoma" pitchFamily="34" charset="0"/>
              </a:rPr>
              <a:t>Advantages of NGS</a:t>
            </a:r>
          </a:p>
        </p:txBody>
      </p:sp>
      <p:sp>
        <p:nvSpPr>
          <p:cNvPr id="17417" name="Text Box 6"/>
          <p:cNvSpPr txBox="1">
            <a:spLocks noChangeArrowheads="1"/>
          </p:cNvSpPr>
          <p:nvPr/>
        </p:nvSpPr>
        <p:spPr bwMode="auto">
          <a:xfrm>
            <a:off x="5168900" y="2446344"/>
            <a:ext cx="3719513" cy="91598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Construction of a sequencing library </a:t>
            </a:r>
            <a:r>
              <a:rPr lang="es-ES" sz="1800" b="0">
                <a:solidFill>
                  <a:schemeClr val="tx1"/>
                </a:solidFill>
                <a:latin typeface="Tahoma" pitchFamily="34" charset="0"/>
                <a:sym typeface="Wingdings" pitchFamily="2" charset="2"/>
              </a:rPr>
              <a:t> clonal amplification to generate sequencing features</a:t>
            </a:r>
            <a:endParaRPr lang="es-ES" sz="18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7418" name="Rectangle 7"/>
          <p:cNvSpPr>
            <a:spLocks noChangeArrowheads="1"/>
          </p:cNvSpPr>
          <p:nvPr/>
        </p:nvSpPr>
        <p:spPr bwMode="auto">
          <a:xfrm>
            <a:off x="2551113" y="6635750"/>
            <a:ext cx="2252662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7419" name="Line 8"/>
          <p:cNvSpPr>
            <a:spLocks noChangeShapeType="1"/>
          </p:cNvSpPr>
          <p:nvPr/>
        </p:nvSpPr>
        <p:spPr bwMode="auto">
          <a:xfrm>
            <a:off x="2540000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7420" name="AutoShape 9"/>
          <p:cNvSpPr>
            <a:spLocks noChangeArrowheads="1"/>
          </p:cNvSpPr>
          <p:nvPr/>
        </p:nvSpPr>
        <p:spPr bwMode="auto">
          <a:xfrm>
            <a:off x="2606675" y="1349375"/>
            <a:ext cx="2205038" cy="2147888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12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1295406"/>
            <a:ext cx="4776788" cy="5521325"/>
            <a:chOff x="45" y="821"/>
            <a:chExt cx="3385" cy="3478"/>
          </a:xfrm>
        </p:grpSpPr>
        <p:pic>
          <p:nvPicPr>
            <p:cNvPr id="18447" name="Picture 1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8448" name="Rectangle 15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Rectangle 16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18438" name="Line 3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8439" name="Text Box 4"/>
          <p:cNvSpPr txBox="1">
            <a:spLocks noChangeArrowheads="1"/>
          </p:cNvSpPr>
          <p:nvPr/>
        </p:nvSpPr>
        <p:spPr bwMode="auto">
          <a:xfrm>
            <a:off x="458790" y="1000125"/>
            <a:ext cx="512730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Next-generation sequencing</a:t>
            </a:r>
          </a:p>
        </p:txBody>
      </p:sp>
      <p:sp>
        <p:nvSpPr>
          <p:cNvPr id="18440" name="Text Box 5"/>
          <p:cNvSpPr txBox="1">
            <a:spLocks noChangeArrowheads="1"/>
          </p:cNvSpPr>
          <p:nvPr/>
        </p:nvSpPr>
        <p:spPr bwMode="auto">
          <a:xfrm>
            <a:off x="5130803" y="1893889"/>
            <a:ext cx="1863587" cy="46166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2400" b="0">
                <a:solidFill>
                  <a:schemeClr val="tx1"/>
                </a:solidFill>
                <a:latin typeface="Tahoma" pitchFamily="34" charset="0"/>
              </a:rPr>
              <a:t>Advantages:</a:t>
            </a:r>
          </a:p>
        </p:txBody>
      </p:sp>
      <p:sp>
        <p:nvSpPr>
          <p:cNvPr id="18441" name="Text Box 6"/>
          <p:cNvSpPr txBox="1">
            <a:spLocks noChangeArrowheads="1"/>
          </p:cNvSpPr>
          <p:nvPr/>
        </p:nvSpPr>
        <p:spPr bwMode="auto">
          <a:xfrm>
            <a:off x="5168900" y="2446344"/>
            <a:ext cx="3719513" cy="91598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Construction of a sequencing library </a:t>
            </a:r>
            <a:r>
              <a:rPr lang="es-ES" sz="1800" b="0">
                <a:solidFill>
                  <a:schemeClr val="tx1"/>
                </a:solidFill>
                <a:latin typeface="Tahoma" pitchFamily="34" charset="0"/>
                <a:sym typeface="Wingdings" pitchFamily="2" charset="2"/>
              </a:rPr>
              <a:t> clonal amplification to generate sequencing features</a:t>
            </a:r>
            <a:endParaRPr lang="es-ES" sz="18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8442" name="Text Box 7"/>
          <p:cNvSpPr txBox="1">
            <a:spLocks noChangeArrowheads="1"/>
          </p:cNvSpPr>
          <p:nvPr/>
        </p:nvSpPr>
        <p:spPr bwMode="auto">
          <a:xfrm>
            <a:off x="5327650" y="3573463"/>
            <a:ext cx="3633788" cy="6413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buClr>
                <a:srgbClr val="FF6600"/>
              </a:buClr>
              <a:buSzTx/>
              <a:buFont typeface="Wingdings" pitchFamily="2" charset="2"/>
              <a:buChar char="ü"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 No in vivo cloning, transformation, colony picking...</a:t>
            </a:r>
          </a:p>
        </p:txBody>
      </p:sp>
      <p:sp>
        <p:nvSpPr>
          <p:cNvPr id="18443" name="Rectangle 8"/>
          <p:cNvSpPr>
            <a:spLocks noChangeArrowheads="1"/>
          </p:cNvSpPr>
          <p:nvPr/>
        </p:nvSpPr>
        <p:spPr bwMode="auto">
          <a:xfrm>
            <a:off x="2551113" y="6635750"/>
            <a:ext cx="2252662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8444" name="Line 9"/>
          <p:cNvSpPr>
            <a:spLocks noChangeShapeType="1"/>
          </p:cNvSpPr>
          <p:nvPr/>
        </p:nvSpPr>
        <p:spPr bwMode="auto">
          <a:xfrm>
            <a:off x="2540000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8445" name="AutoShape 10"/>
          <p:cNvSpPr>
            <a:spLocks noChangeArrowheads="1"/>
          </p:cNvSpPr>
          <p:nvPr/>
        </p:nvSpPr>
        <p:spPr bwMode="auto">
          <a:xfrm>
            <a:off x="88903" y="2395544"/>
            <a:ext cx="2309813" cy="104457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AutoShape 11"/>
          <p:cNvSpPr>
            <a:spLocks noChangeArrowheads="1"/>
          </p:cNvSpPr>
          <p:nvPr/>
        </p:nvSpPr>
        <p:spPr bwMode="auto">
          <a:xfrm>
            <a:off x="2606675" y="1349375"/>
            <a:ext cx="2205038" cy="2147888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2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1295406"/>
            <a:ext cx="4776788" cy="5521325"/>
            <a:chOff x="45" y="821"/>
            <a:chExt cx="3385" cy="3478"/>
          </a:xfrm>
        </p:grpSpPr>
        <p:pic>
          <p:nvPicPr>
            <p:cNvPr id="19471" name="Picture 1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9472" name="Rectangle 15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3" name="Rectangle 16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1" name="Rectangle 2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19462" name="Line 3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9463" name="Text Box 4"/>
          <p:cNvSpPr txBox="1">
            <a:spLocks noChangeArrowheads="1"/>
          </p:cNvSpPr>
          <p:nvPr/>
        </p:nvSpPr>
        <p:spPr bwMode="auto">
          <a:xfrm>
            <a:off x="458790" y="1000125"/>
            <a:ext cx="512730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Next-generation sequencing</a:t>
            </a:r>
          </a:p>
        </p:txBody>
      </p:sp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5130803" y="1893889"/>
            <a:ext cx="1863587" cy="46166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2400" b="0">
                <a:solidFill>
                  <a:schemeClr val="tx1"/>
                </a:solidFill>
                <a:latin typeface="Tahoma" pitchFamily="34" charset="0"/>
              </a:rPr>
              <a:t>Advantages:</a:t>
            </a:r>
          </a:p>
        </p:txBody>
      </p:sp>
      <p:sp>
        <p:nvSpPr>
          <p:cNvPr id="19465" name="Text Box 6"/>
          <p:cNvSpPr txBox="1">
            <a:spLocks noChangeArrowheads="1"/>
          </p:cNvSpPr>
          <p:nvPr/>
        </p:nvSpPr>
        <p:spPr bwMode="auto">
          <a:xfrm>
            <a:off x="5168900" y="2446344"/>
            <a:ext cx="3719513" cy="91598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Construction of a sequencing library </a:t>
            </a:r>
            <a:r>
              <a:rPr lang="es-ES" sz="1800" b="0">
                <a:solidFill>
                  <a:schemeClr val="tx1"/>
                </a:solidFill>
                <a:latin typeface="Tahoma" pitchFamily="34" charset="0"/>
                <a:sym typeface="Wingdings" pitchFamily="2" charset="2"/>
              </a:rPr>
              <a:t> clonal amplification to generate sequencing features</a:t>
            </a:r>
            <a:endParaRPr lang="es-ES" sz="18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9466" name="Text Box 7"/>
          <p:cNvSpPr txBox="1">
            <a:spLocks noChangeArrowheads="1"/>
          </p:cNvSpPr>
          <p:nvPr/>
        </p:nvSpPr>
        <p:spPr bwMode="auto">
          <a:xfrm>
            <a:off x="5327650" y="3573463"/>
            <a:ext cx="3633788" cy="6413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buClr>
                <a:srgbClr val="FF6600"/>
              </a:buClr>
              <a:buSzTx/>
              <a:buFont typeface="Wingdings" pitchFamily="2" charset="2"/>
              <a:buChar char="ü"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 No in vivo cloning, transformation, colony picking...</a:t>
            </a:r>
          </a:p>
        </p:txBody>
      </p:sp>
      <p:sp>
        <p:nvSpPr>
          <p:cNvPr id="19467" name="Text Box 8"/>
          <p:cNvSpPr txBox="1">
            <a:spLocks noChangeArrowheads="1"/>
          </p:cNvSpPr>
          <p:nvPr/>
        </p:nvSpPr>
        <p:spPr bwMode="auto">
          <a:xfrm>
            <a:off x="5157790" y="4519613"/>
            <a:ext cx="3719512" cy="3667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Array-based sequencing</a:t>
            </a:r>
          </a:p>
        </p:txBody>
      </p:sp>
      <p:sp>
        <p:nvSpPr>
          <p:cNvPr id="19468" name="Rectangle 9"/>
          <p:cNvSpPr>
            <a:spLocks noChangeArrowheads="1"/>
          </p:cNvSpPr>
          <p:nvPr/>
        </p:nvSpPr>
        <p:spPr bwMode="auto">
          <a:xfrm>
            <a:off x="2551113" y="6635750"/>
            <a:ext cx="2252662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9469" name="Line 10"/>
          <p:cNvSpPr>
            <a:spLocks noChangeShapeType="1"/>
          </p:cNvSpPr>
          <p:nvPr/>
        </p:nvSpPr>
        <p:spPr bwMode="auto">
          <a:xfrm>
            <a:off x="2540000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9470" name="AutoShape 11"/>
          <p:cNvSpPr>
            <a:spLocks noChangeArrowheads="1"/>
          </p:cNvSpPr>
          <p:nvPr/>
        </p:nvSpPr>
        <p:spPr bwMode="auto">
          <a:xfrm>
            <a:off x="2606675" y="3548063"/>
            <a:ext cx="2205038" cy="32639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20485" name="Line 4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458790" y="1000125"/>
            <a:ext cx="512730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Next-generation sequencing</a:t>
            </a: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5130803" y="1893889"/>
            <a:ext cx="1863587" cy="46166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2400" b="0">
                <a:solidFill>
                  <a:schemeClr val="tx1"/>
                </a:solidFill>
                <a:latin typeface="Tahoma" pitchFamily="34" charset="0"/>
              </a:rPr>
              <a:t>Advantages:</a:t>
            </a: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168900" y="2446344"/>
            <a:ext cx="3719513" cy="91598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Construction of a sequencing library </a:t>
            </a:r>
            <a:r>
              <a:rPr lang="es-ES" sz="1800" b="0">
                <a:solidFill>
                  <a:schemeClr val="tx1"/>
                </a:solidFill>
                <a:latin typeface="Tahoma" pitchFamily="34" charset="0"/>
                <a:sym typeface="Wingdings" pitchFamily="2" charset="2"/>
              </a:rPr>
              <a:t> clonal amplification to generate sequencing features</a:t>
            </a:r>
            <a:endParaRPr lang="es-ES" sz="18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0489" name="Text Box 8"/>
          <p:cNvSpPr txBox="1">
            <a:spLocks noChangeArrowheads="1"/>
          </p:cNvSpPr>
          <p:nvPr/>
        </p:nvSpPr>
        <p:spPr bwMode="auto">
          <a:xfrm>
            <a:off x="5327650" y="3573463"/>
            <a:ext cx="3633788" cy="6413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buClr>
                <a:srgbClr val="FF6600"/>
              </a:buClr>
              <a:buSzTx/>
              <a:buFont typeface="Wingdings" pitchFamily="2" charset="2"/>
              <a:buChar char="ü"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 No in vivo cloning, transformation, colony picking...</a:t>
            </a:r>
          </a:p>
        </p:txBody>
      </p:sp>
      <p:sp>
        <p:nvSpPr>
          <p:cNvPr id="20490" name="Text Box 9"/>
          <p:cNvSpPr txBox="1">
            <a:spLocks noChangeArrowheads="1"/>
          </p:cNvSpPr>
          <p:nvPr/>
        </p:nvSpPr>
        <p:spPr bwMode="auto">
          <a:xfrm>
            <a:off x="5157790" y="4519613"/>
            <a:ext cx="3719512" cy="3667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Array-based sequencing</a:t>
            </a:r>
          </a:p>
        </p:txBody>
      </p:sp>
      <p:sp>
        <p:nvSpPr>
          <p:cNvPr id="20491" name="Text Box 10"/>
          <p:cNvSpPr txBox="1">
            <a:spLocks noChangeArrowheads="1"/>
          </p:cNvSpPr>
          <p:nvPr/>
        </p:nvSpPr>
        <p:spPr bwMode="auto">
          <a:xfrm>
            <a:off x="5327653" y="5032375"/>
            <a:ext cx="3635375" cy="6413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buClr>
                <a:srgbClr val="FF6600"/>
              </a:buClr>
              <a:buSzTx/>
              <a:buFont typeface="Wingdings" pitchFamily="2" charset="2"/>
              <a:buChar char="ü"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 Higher degree of parallelism than capillary-based sequencing</a:t>
            </a: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2540000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0" y="1295406"/>
            <a:ext cx="4776788" cy="5521325"/>
            <a:chOff x="45" y="821"/>
            <a:chExt cx="3385" cy="3478"/>
          </a:xfrm>
        </p:grpSpPr>
        <p:pic>
          <p:nvPicPr>
            <p:cNvPr id="20497" name="Picture 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20498" name="Rectangle 17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Rectangle 18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94" name="AutoShape 14"/>
          <p:cNvSpPr>
            <a:spLocks noChangeArrowheads="1"/>
          </p:cNvSpPr>
          <p:nvPr/>
        </p:nvSpPr>
        <p:spPr bwMode="auto">
          <a:xfrm>
            <a:off x="144466" y="3551238"/>
            <a:ext cx="2335212" cy="32639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Rectangle 11"/>
          <p:cNvSpPr>
            <a:spLocks noChangeArrowheads="1"/>
          </p:cNvSpPr>
          <p:nvPr/>
        </p:nvSpPr>
        <p:spPr bwMode="auto">
          <a:xfrm>
            <a:off x="2514603" y="6635750"/>
            <a:ext cx="2252663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0496" name="AutoShape 13"/>
          <p:cNvSpPr>
            <a:spLocks noChangeArrowheads="1"/>
          </p:cNvSpPr>
          <p:nvPr/>
        </p:nvSpPr>
        <p:spPr bwMode="auto">
          <a:xfrm>
            <a:off x="2606675" y="3548063"/>
            <a:ext cx="2205038" cy="32639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The sequencing process, in detail</a:t>
            </a:r>
          </a:p>
        </p:txBody>
      </p:sp>
      <p:sp>
        <p:nvSpPr>
          <p:cNvPr id="30724" name="Line 3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1216" y="1041400"/>
            <a:ext cx="1854200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5438778" y="1162056"/>
            <a:ext cx="1743075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000365" y="1035053"/>
            <a:ext cx="310762" cy="369888"/>
            <a:chOff x="1998" y="724"/>
            <a:chExt cx="220" cy="233"/>
          </a:xfrm>
        </p:grpSpPr>
        <p:sp>
          <p:nvSpPr>
            <p:cNvPr id="30730" name="Oval 7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1" name="Text Box 8"/>
            <p:cNvSpPr txBox="1">
              <a:spLocks noChangeArrowheads="1"/>
            </p:cNvSpPr>
            <p:nvPr/>
          </p:nvSpPr>
          <p:spPr bwMode="auto">
            <a:xfrm>
              <a:off x="1998" y="724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pic>
        <p:nvPicPr>
          <p:cNvPr id="3072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763" y="1090619"/>
            <a:ext cx="255587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0729" name="Text Box 10"/>
          <p:cNvSpPr txBox="1">
            <a:spLocks noChangeArrowheads="1"/>
          </p:cNvSpPr>
          <p:nvPr/>
        </p:nvSpPr>
        <p:spPr bwMode="auto">
          <a:xfrm>
            <a:off x="542926" y="1085855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"/>
          <p:cNvSpPr>
            <a:spLocks noGrp="1" noChangeArrowheads="1"/>
          </p:cNvSpPr>
          <p:nvPr>
            <p:ph type="title"/>
          </p:nvPr>
        </p:nvSpPr>
        <p:spPr>
          <a:xfrm>
            <a:off x="1295400" y="136525"/>
            <a:ext cx="7378700" cy="1327150"/>
          </a:xfrm>
        </p:spPr>
        <p:txBody>
          <a:bodyPr/>
          <a:lstStyle/>
          <a:p>
            <a:pPr>
              <a:lnSpc>
                <a:spcPct val="85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smtClean="0"/>
              <a:t>Outline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7091" y="1557338"/>
            <a:ext cx="8137525" cy="4335462"/>
          </a:xfrm>
        </p:spPr>
        <p:txBody>
          <a:bodyPr/>
          <a:lstStyle/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Introduction</a:t>
            </a:r>
            <a:r>
              <a:rPr lang="es-ES" sz="2800" dirty="0" smtClean="0"/>
              <a:t>, </a:t>
            </a:r>
            <a:r>
              <a:rPr lang="es-ES" sz="2800" dirty="0" err="1" smtClean="0"/>
              <a:t>Presentation</a:t>
            </a:r>
            <a:r>
              <a:rPr lang="es-ES" sz="2800" dirty="0" smtClean="0"/>
              <a:t>, </a:t>
            </a:r>
            <a:r>
              <a:rPr lang="es-ES" sz="2800" dirty="0" err="1" smtClean="0"/>
              <a:t>Goals</a:t>
            </a:r>
            <a:r>
              <a:rPr lang="es-ES" sz="2800" dirty="0" smtClean="0"/>
              <a:t>.</a:t>
            </a:r>
          </a:p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Next</a:t>
            </a:r>
            <a:r>
              <a:rPr lang="es-ES" sz="2800" dirty="0" smtClean="0"/>
              <a:t> </a:t>
            </a:r>
            <a:r>
              <a:rPr lang="es-ES" sz="2800" dirty="0" err="1" smtClean="0"/>
              <a:t>generation</a:t>
            </a:r>
            <a:r>
              <a:rPr lang="es-ES" sz="2800" dirty="0" smtClean="0"/>
              <a:t> </a:t>
            </a:r>
            <a:r>
              <a:rPr lang="es-ES" sz="2800" dirty="0" err="1" smtClean="0"/>
              <a:t>sequencing</a:t>
            </a:r>
            <a:r>
              <a:rPr lang="es-ES" sz="2800" dirty="0" smtClean="0"/>
              <a:t> </a:t>
            </a:r>
            <a:r>
              <a:rPr lang="es-ES" sz="2800" dirty="0" err="1" smtClean="0"/>
              <a:t>technologies</a:t>
            </a:r>
            <a:r>
              <a:rPr lang="es-ES" sz="2800" dirty="0" smtClean="0"/>
              <a:t>.</a:t>
            </a:r>
            <a:endParaRPr lang="es-ES" dirty="0" smtClean="0"/>
          </a:p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Bioinformatics</a:t>
            </a:r>
            <a:r>
              <a:rPr lang="es-ES" sz="2800" dirty="0" smtClean="0"/>
              <a:t> </a:t>
            </a:r>
            <a:r>
              <a:rPr lang="es-ES" sz="2800" dirty="0" err="1" smtClean="0"/>
              <a:t>challenges</a:t>
            </a:r>
            <a:r>
              <a:rPr lang="es-ES" sz="2800" dirty="0" smtClean="0"/>
              <a:t>.</a:t>
            </a:r>
          </a:p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Some</a:t>
            </a:r>
            <a:r>
              <a:rPr lang="es-ES" sz="2800" dirty="0" smtClean="0"/>
              <a:t> </a:t>
            </a:r>
            <a:r>
              <a:rPr lang="es-ES" sz="2800" dirty="0" err="1" smtClean="0"/>
              <a:t>aspects</a:t>
            </a:r>
            <a:r>
              <a:rPr lang="es-ES" sz="2800" dirty="0" smtClean="0"/>
              <a:t> of NGS data </a:t>
            </a:r>
            <a:r>
              <a:rPr lang="es-ES" sz="2800" dirty="0" err="1" smtClean="0"/>
              <a:t>analysis</a:t>
            </a:r>
            <a:r>
              <a:rPr lang="es-ES" sz="2800" dirty="0" smtClean="0"/>
              <a:t>.</a:t>
            </a:r>
            <a:endParaRPr lang="es-ES" dirty="0" smtClean="0"/>
          </a:p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Conclusions</a:t>
            </a:r>
            <a:r>
              <a:rPr lang="es-ES" sz="2800" dirty="0" smtClean="0"/>
              <a:t> and </a:t>
            </a:r>
            <a:r>
              <a:rPr lang="es-ES" sz="2800" dirty="0" err="1" smtClean="0"/>
              <a:t>perspectives</a:t>
            </a:r>
            <a:endParaRPr lang="es-ES" sz="28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1748" name="Line 3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1216" y="1041400"/>
            <a:ext cx="1854200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5438778" y="1162056"/>
            <a:ext cx="1743075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1622428" y="2470150"/>
            <a:ext cx="1743075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90575" y="2762250"/>
            <a:ext cx="3822700" cy="1047750"/>
            <a:chOff x="248" y="1916"/>
            <a:chExt cx="2733" cy="676"/>
          </a:xfrm>
        </p:grpSpPr>
        <p:pic>
          <p:nvPicPr>
            <p:cNvPr id="3176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1765" name="Rectangle 9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3" name="AutoShape 10"/>
          <p:cNvSpPr>
            <a:spLocks noChangeArrowheads="1"/>
          </p:cNvSpPr>
          <p:nvPr/>
        </p:nvSpPr>
        <p:spPr bwMode="auto">
          <a:xfrm rot="3652704">
            <a:off x="2917826" y="2119315"/>
            <a:ext cx="317500" cy="384175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000365" y="1035053"/>
            <a:ext cx="310762" cy="369888"/>
            <a:chOff x="1998" y="724"/>
            <a:chExt cx="220" cy="233"/>
          </a:xfrm>
        </p:grpSpPr>
        <p:sp>
          <p:nvSpPr>
            <p:cNvPr id="31762" name="Oval 12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3" name="Text Box 13"/>
            <p:cNvSpPr txBox="1">
              <a:spLocks noChangeArrowheads="1"/>
            </p:cNvSpPr>
            <p:nvPr/>
          </p:nvSpPr>
          <p:spPr bwMode="auto">
            <a:xfrm>
              <a:off x="1998" y="724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66688" y="2787655"/>
            <a:ext cx="310762" cy="369888"/>
            <a:chOff x="118" y="1756"/>
            <a:chExt cx="220" cy="233"/>
          </a:xfrm>
        </p:grpSpPr>
        <p:sp>
          <p:nvSpPr>
            <p:cNvPr id="31760" name="Oval 15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1" name="Text Box 16"/>
            <p:cNvSpPr txBox="1">
              <a:spLocks noChangeArrowheads="1"/>
            </p:cNvSpPr>
            <p:nvPr/>
          </p:nvSpPr>
          <p:spPr bwMode="auto">
            <a:xfrm>
              <a:off x="118" y="1756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pic>
        <p:nvPicPr>
          <p:cNvPr id="31756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763" y="1090619"/>
            <a:ext cx="255587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1757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239" y="1458919"/>
            <a:ext cx="246062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1758" name="Text Box 19"/>
          <p:cNvSpPr txBox="1">
            <a:spLocks noChangeArrowheads="1"/>
          </p:cNvSpPr>
          <p:nvPr/>
        </p:nvSpPr>
        <p:spPr bwMode="auto">
          <a:xfrm>
            <a:off x="542926" y="1085855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1759" name="Text Box 20"/>
          <p:cNvSpPr txBox="1">
            <a:spLocks noChangeArrowheads="1"/>
          </p:cNvSpPr>
          <p:nvPr/>
        </p:nvSpPr>
        <p:spPr bwMode="auto">
          <a:xfrm>
            <a:off x="531814" y="1466855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2772" name="Line 3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1216" y="1041400"/>
            <a:ext cx="1854200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5438778" y="1162056"/>
            <a:ext cx="1743075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2775" name="Text Box 6"/>
          <p:cNvSpPr txBox="1">
            <a:spLocks noChangeArrowheads="1"/>
          </p:cNvSpPr>
          <p:nvPr/>
        </p:nvSpPr>
        <p:spPr bwMode="auto">
          <a:xfrm>
            <a:off x="1622428" y="2470150"/>
            <a:ext cx="1743075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90575" y="2762250"/>
            <a:ext cx="3822700" cy="1047750"/>
            <a:chOff x="248" y="1916"/>
            <a:chExt cx="2733" cy="676"/>
          </a:xfrm>
        </p:grpSpPr>
        <p:pic>
          <p:nvPicPr>
            <p:cNvPr id="32793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2794" name="Rectangle 9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945063" y="2768606"/>
            <a:ext cx="4114800" cy="1096963"/>
            <a:chOff x="3256" y="1920"/>
            <a:chExt cx="2916" cy="691"/>
          </a:xfrm>
        </p:grpSpPr>
        <p:pic>
          <p:nvPicPr>
            <p:cNvPr id="32791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31" y="1972"/>
              <a:ext cx="2841" cy="639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2792" name="Rectangle 12"/>
            <p:cNvSpPr>
              <a:spLocks noChangeArrowheads="1"/>
            </p:cNvSpPr>
            <p:nvPr/>
          </p:nvSpPr>
          <p:spPr bwMode="auto">
            <a:xfrm>
              <a:off x="3256" y="1920"/>
              <a:ext cx="216" cy="1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8" name="Text Box 13"/>
          <p:cNvSpPr txBox="1">
            <a:spLocks noChangeArrowheads="1"/>
          </p:cNvSpPr>
          <p:nvPr/>
        </p:nvSpPr>
        <p:spPr bwMode="auto">
          <a:xfrm>
            <a:off x="6138866" y="2482850"/>
            <a:ext cx="1741487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bridge PCR</a:t>
            </a:r>
          </a:p>
        </p:txBody>
      </p:sp>
      <p:sp>
        <p:nvSpPr>
          <p:cNvPr id="32779" name="AutoShape 14"/>
          <p:cNvSpPr>
            <a:spLocks noChangeArrowheads="1"/>
          </p:cNvSpPr>
          <p:nvPr/>
        </p:nvSpPr>
        <p:spPr bwMode="auto">
          <a:xfrm rot="3652704">
            <a:off x="2917826" y="2119315"/>
            <a:ext cx="317500" cy="384175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5"/>
          <p:cNvSpPr>
            <a:spLocks noChangeArrowheads="1"/>
          </p:cNvSpPr>
          <p:nvPr/>
        </p:nvSpPr>
        <p:spPr bwMode="auto">
          <a:xfrm rot="-2971918">
            <a:off x="5434807" y="2158212"/>
            <a:ext cx="317500" cy="382587"/>
          </a:xfrm>
          <a:prstGeom prst="downArrow">
            <a:avLst>
              <a:gd name="adj1" fmla="val 50000"/>
              <a:gd name="adj2" fmla="val 30125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000365" y="1035053"/>
            <a:ext cx="310762" cy="369888"/>
            <a:chOff x="1998" y="724"/>
            <a:chExt cx="220" cy="233"/>
          </a:xfrm>
        </p:grpSpPr>
        <p:sp>
          <p:nvSpPr>
            <p:cNvPr id="32789" name="Oval 17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0" name="Text Box 18"/>
            <p:cNvSpPr txBox="1">
              <a:spLocks noChangeArrowheads="1"/>
            </p:cNvSpPr>
            <p:nvPr/>
          </p:nvSpPr>
          <p:spPr bwMode="auto">
            <a:xfrm>
              <a:off x="1998" y="724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66688" y="2787655"/>
            <a:ext cx="310762" cy="369888"/>
            <a:chOff x="118" y="1756"/>
            <a:chExt cx="220" cy="233"/>
          </a:xfrm>
        </p:grpSpPr>
        <p:sp>
          <p:nvSpPr>
            <p:cNvPr id="32787" name="Oval 20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Text Box 21"/>
            <p:cNvSpPr txBox="1">
              <a:spLocks noChangeArrowheads="1"/>
            </p:cNvSpPr>
            <p:nvPr/>
          </p:nvSpPr>
          <p:spPr bwMode="auto">
            <a:xfrm>
              <a:off x="118" y="1756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pic>
        <p:nvPicPr>
          <p:cNvPr id="32783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8763" y="1090619"/>
            <a:ext cx="255587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2784" name="Picture 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9239" y="1458919"/>
            <a:ext cx="246062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2785" name="Text Box 24"/>
          <p:cNvSpPr txBox="1">
            <a:spLocks noChangeArrowheads="1"/>
          </p:cNvSpPr>
          <p:nvPr/>
        </p:nvSpPr>
        <p:spPr bwMode="auto">
          <a:xfrm>
            <a:off x="542926" y="1085855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2786" name="Text Box 25"/>
          <p:cNvSpPr txBox="1">
            <a:spLocks noChangeArrowheads="1"/>
          </p:cNvSpPr>
          <p:nvPr/>
        </p:nvSpPr>
        <p:spPr bwMode="auto">
          <a:xfrm>
            <a:off x="531814" y="1466855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3796" name="Line 3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1216" y="1041400"/>
            <a:ext cx="1854200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3798" name="Text Box 5"/>
          <p:cNvSpPr txBox="1">
            <a:spLocks noChangeArrowheads="1"/>
          </p:cNvSpPr>
          <p:nvPr/>
        </p:nvSpPr>
        <p:spPr bwMode="auto">
          <a:xfrm>
            <a:off x="5438778" y="1162056"/>
            <a:ext cx="1743075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3799" name="Text Box 6"/>
          <p:cNvSpPr txBox="1">
            <a:spLocks noChangeArrowheads="1"/>
          </p:cNvSpPr>
          <p:nvPr/>
        </p:nvSpPr>
        <p:spPr bwMode="auto">
          <a:xfrm>
            <a:off x="1622428" y="2470150"/>
            <a:ext cx="1743075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90575" y="2762250"/>
            <a:ext cx="3822700" cy="1047750"/>
            <a:chOff x="248" y="1916"/>
            <a:chExt cx="2733" cy="676"/>
          </a:xfrm>
        </p:grpSpPr>
        <p:pic>
          <p:nvPicPr>
            <p:cNvPr id="3382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3829" name="Rectangle 9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945063" y="2768606"/>
            <a:ext cx="4114800" cy="1096963"/>
            <a:chOff x="3256" y="1920"/>
            <a:chExt cx="2916" cy="691"/>
          </a:xfrm>
        </p:grpSpPr>
        <p:pic>
          <p:nvPicPr>
            <p:cNvPr id="33826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31" y="1972"/>
              <a:ext cx="2841" cy="639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3827" name="Rectangle 12"/>
            <p:cNvSpPr>
              <a:spLocks noChangeArrowheads="1"/>
            </p:cNvSpPr>
            <p:nvPr/>
          </p:nvSpPr>
          <p:spPr bwMode="auto">
            <a:xfrm>
              <a:off x="3256" y="1920"/>
              <a:ext cx="216" cy="1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6138866" y="2482850"/>
            <a:ext cx="1741487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bridge PCR</a:t>
            </a:r>
          </a:p>
        </p:txBody>
      </p:sp>
      <p:sp>
        <p:nvSpPr>
          <p:cNvPr id="33803" name="AutoShape 14"/>
          <p:cNvSpPr>
            <a:spLocks noChangeArrowheads="1"/>
          </p:cNvSpPr>
          <p:nvPr/>
        </p:nvSpPr>
        <p:spPr bwMode="auto">
          <a:xfrm rot="3652704">
            <a:off x="2917826" y="2119315"/>
            <a:ext cx="317500" cy="384175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AutoShape 15"/>
          <p:cNvSpPr>
            <a:spLocks noChangeArrowheads="1"/>
          </p:cNvSpPr>
          <p:nvPr/>
        </p:nvSpPr>
        <p:spPr bwMode="auto">
          <a:xfrm rot="-2971918">
            <a:off x="5434807" y="2158212"/>
            <a:ext cx="317500" cy="382587"/>
          </a:xfrm>
          <a:prstGeom prst="downArrow">
            <a:avLst>
              <a:gd name="adj1" fmla="val 50000"/>
              <a:gd name="adj2" fmla="val 30125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Text Box 17"/>
          <p:cNvSpPr txBox="1">
            <a:spLocks noChangeArrowheads="1"/>
          </p:cNvSpPr>
          <p:nvPr/>
        </p:nvSpPr>
        <p:spPr bwMode="auto">
          <a:xfrm>
            <a:off x="584203" y="4171950"/>
            <a:ext cx="1743075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Pyrosequencing</a:t>
            </a:r>
          </a:p>
        </p:txBody>
      </p:sp>
      <p:sp>
        <p:nvSpPr>
          <p:cNvPr id="33806" name="AutoShape 18"/>
          <p:cNvSpPr>
            <a:spLocks noChangeArrowheads="1"/>
          </p:cNvSpPr>
          <p:nvPr/>
        </p:nvSpPr>
        <p:spPr bwMode="auto">
          <a:xfrm rot="3652704">
            <a:off x="1806576" y="3863978"/>
            <a:ext cx="317500" cy="2444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3000365" y="1035053"/>
            <a:ext cx="310762" cy="369888"/>
            <a:chOff x="1998" y="724"/>
            <a:chExt cx="220" cy="233"/>
          </a:xfrm>
        </p:grpSpPr>
        <p:sp>
          <p:nvSpPr>
            <p:cNvPr id="33824" name="Oval 20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5" name="Text Box 21"/>
            <p:cNvSpPr txBox="1">
              <a:spLocks noChangeArrowheads="1"/>
            </p:cNvSpPr>
            <p:nvPr/>
          </p:nvSpPr>
          <p:spPr bwMode="auto">
            <a:xfrm>
              <a:off x="1998" y="724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166688" y="2787655"/>
            <a:ext cx="310762" cy="369888"/>
            <a:chOff x="118" y="1756"/>
            <a:chExt cx="220" cy="233"/>
          </a:xfrm>
        </p:grpSpPr>
        <p:sp>
          <p:nvSpPr>
            <p:cNvPr id="33822" name="Oval 23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3" name="Text Box 24"/>
            <p:cNvSpPr txBox="1">
              <a:spLocks noChangeArrowheads="1"/>
            </p:cNvSpPr>
            <p:nvPr/>
          </p:nvSpPr>
          <p:spPr bwMode="auto">
            <a:xfrm>
              <a:off x="118" y="1756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44463" y="4044956"/>
            <a:ext cx="310905" cy="369888"/>
            <a:chOff x="102" y="2548"/>
            <a:chExt cx="221" cy="233"/>
          </a:xfrm>
        </p:grpSpPr>
        <p:sp>
          <p:nvSpPr>
            <p:cNvPr id="33820" name="Oval 26"/>
            <p:cNvSpPr>
              <a:spLocks noChangeArrowheads="1"/>
            </p:cNvSpPr>
            <p:nvPr/>
          </p:nvSpPr>
          <p:spPr bwMode="auto">
            <a:xfrm>
              <a:off x="104" y="2576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1" name="Text Box 27"/>
            <p:cNvSpPr txBox="1">
              <a:spLocks noChangeArrowheads="1"/>
            </p:cNvSpPr>
            <p:nvPr/>
          </p:nvSpPr>
          <p:spPr bwMode="auto">
            <a:xfrm>
              <a:off x="102" y="2548"/>
              <a:ext cx="221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3</a:t>
              </a:r>
            </a:p>
          </p:txBody>
        </p:sp>
      </p:grpSp>
      <p:pic>
        <p:nvPicPr>
          <p:cNvPr id="33810" name="Picture 2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8763" y="1090619"/>
            <a:ext cx="255587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3811" name="Picture 2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9239" y="1458919"/>
            <a:ext cx="246062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3812" name="Picture 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300" y="1839913"/>
            <a:ext cx="254000" cy="3286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3813" name="Text Box 31"/>
          <p:cNvSpPr txBox="1">
            <a:spLocks noChangeArrowheads="1"/>
          </p:cNvSpPr>
          <p:nvPr/>
        </p:nvSpPr>
        <p:spPr bwMode="auto">
          <a:xfrm>
            <a:off x="542926" y="1085855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3814" name="Text Box 32"/>
          <p:cNvSpPr txBox="1">
            <a:spLocks noChangeArrowheads="1"/>
          </p:cNvSpPr>
          <p:nvPr/>
        </p:nvSpPr>
        <p:spPr bwMode="auto">
          <a:xfrm>
            <a:off x="531814" y="1466855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  <p:sp>
        <p:nvSpPr>
          <p:cNvPr id="33815" name="Text Box 33"/>
          <p:cNvSpPr txBox="1">
            <a:spLocks noChangeArrowheads="1"/>
          </p:cNvSpPr>
          <p:nvPr/>
        </p:nvSpPr>
        <p:spPr bwMode="auto">
          <a:xfrm>
            <a:off x="520703" y="1835153"/>
            <a:ext cx="2037033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Cyclic array sequencing</a:t>
            </a:r>
          </a:p>
        </p:txBody>
      </p:sp>
      <p:sp>
        <p:nvSpPr>
          <p:cNvPr id="33816" name="Rectangle 34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3817" name="Picture 3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2575" y="4646619"/>
            <a:ext cx="2378075" cy="17684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3818" name="Text Box 38"/>
          <p:cNvSpPr txBox="1">
            <a:spLocks noChangeArrowheads="1"/>
          </p:cNvSpPr>
          <p:nvPr/>
        </p:nvSpPr>
        <p:spPr bwMode="auto">
          <a:xfrm>
            <a:off x="457200" y="6400806"/>
            <a:ext cx="1949450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454 sequencing</a:t>
            </a:r>
          </a:p>
        </p:txBody>
      </p:sp>
      <p:sp>
        <p:nvSpPr>
          <p:cNvPr id="33819" name="AutoShape 39"/>
          <p:cNvSpPr>
            <a:spLocks noChangeArrowheads="1"/>
          </p:cNvSpPr>
          <p:nvPr/>
        </p:nvSpPr>
        <p:spPr bwMode="auto">
          <a:xfrm>
            <a:off x="214316" y="4559300"/>
            <a:ext cx="2484437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4821" name="Line 4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482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1216" y="1041400"/>
            <a:ext cx="1854200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4823" name="Text Box 6"/>
          <p:cNvSpPr txBox="1">
            <a:spLocks noChangeArrowheads="1"/>
          </p:cNvSpPr>
          <p:nvPr/>
        </p:nvSpPr>
        <p:spPr bwMode="auto">
          <a:xfrm>
            <a:off x="5438778" y="1162056"/>
            <a:ext cx="1743075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1622428" y="2470150"/>
            <a:ext cx="1743075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90575" y="2762250"/>
            <a:ext cx="3822700" cy="1047750"/>
            <a:chOff x="248" y="1916"/>
            <a:chExt cx="2733" cy="676"/>
          </a:xfrm>
        </p:grpSpPr>
        <p:pic>
          <p:nvPicPr>
            <p:cNvPr id="348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4858" name="Rectangle 10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945063" y="2768606"/>
            <a:ext cx="4114800" cy="1096963"/>
            <a:chOff x="3256" y="1920"/>
            <a:chExt cx="2916" cy="691"/>
          </a:xfrm>
        </p:grpSpPr>
        <p:pic>
          <p:nvPicPr>
            <p:cNvPr id="34855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31" y="1972"/>
              <a:ext cx="2841" cy="639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4856" name="Rectangle 13"/>
            <p:cNvSpPr>
              <a:spLocks noChangeArrowheads="1"/>
            </p:cNvSpPr>
            <p:nvPr/>
          </p:nvSpPr>
          <p:spPr bwMode="auto">
            <a:xfrm>
              <a:off x="3256" y="1920"/>
              <a:ext cx="216" cy="1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827" name="Text Box 14"/>
          <p:cNvSpPr txBox="1">
            <a:spLocks noChangeArrowheads="1"/>
          </p:cNvSpPr>
          <p:nvPr/>
        </p:nvSpPr>
        <p:spPr bwMode="auto">
          <a:xfrm>
            <a:off x="6138866" y="2482850"/>
            <a:ext cx="1741487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bridge PCR</a:t>
            </a:r>
          </a:p>
        </p:txBody>
      </p:sp>
      <p:sp>
        <p:nvSpPr>
          <p:cNvPr id="34828" name="AutoShape 15"/>
          <p:cNvSpPr>
            <a:spLocks noChangeArrowheads="1"/>
          </p:cNvSpPr>
          <p:nvPr/>
        </p:nvSpPr>
        <p:spPr bwMode="auto">
          <a:xfrm rot="3652704">
            <a:off x="2917826" y="2119315"/>
            <a:ext cx="317500" cy="384175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6"/>
          <p:cNvSpPr>
            <a:spLocks noChangeArrowheads="1"/>
          </p:cNvSpPr>
          <p:nvPr/>
        </p:nvSpPr>
        <p:spPr bwMode="auto">
          <a:xfrm rot="-2971918">
            <a:off x="5434807" y="2158212"/>
            <a:ext cx="317500" cy="382587"/>
          </a:xfrm>
          <a:prstGeom prst="downArrow">
            <a:avLst>
              <a:gd name="adj1" fmla="val 50000"/>
              <a:gd name="adj2" fmla="val 30125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4830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3" y="4589463"/>
            <a:ext cx="2606675" cy="175736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4831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575" y="4646619"/>
            <a:ext cx="2378075" cy="17684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4832" name="Text Box 19"/>
          <p:cNvSpPr txBox="1">
            <a:spLocks noChangeArrowheads="1"/>
          </p:cNvSpPr>
          <p:nvPr/>
        </p:nvSpPr>
        <p:spPr bwMode="auto">
          <a:xfrm>
            <a:off x="457200" y="6400806"/>
            <a:ext cx="1949450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454 sequencing</a:t>
            </a:r>
          </a:p>
        </p:txBody>
      </p:sp>
      <p:sp>
        <p:nvSpPr>
          <p:cNvPr id="34833" name="Text Box 20"/>
          <p:cNvSpPr txBox="1">
            <a:spLocks noChangeArrowheads="1"/>
          </p:cNvSpPr>
          <p:nvPr/>
        </p:nvSpPr>
        <p:spPr bwMode="auto">
          <a:xfrm>
            <a:off x="3371853" y="6394456"/>
            <a:ext cx="1743075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SOLiD platform</a:t>
            </a:r>
          </a:p>
        </p:txBody>
      </p:sp>
      <p:sp>
        <p:nvSpPr>
          <p:cNvPr id="34834" name="Text Box 21"/>
          <p:cNvSpPr txBox="1">
            <a:spLocks noChangeArrowheads="1"/>
          </p:cNvSpPr>
          <p:nvPr/>
        </p:nvSpPr>
        <p:spPr bwMode="auto">
          <a:xfrm>
            <a:off x="584203" y="4171950"/>
            <a:ext cx="1743075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Pyrosequencing</a:t>
            </a:r>
          </a:p>
        </p:txBody>
      </p:sp>
      <p:sp>
        <p:nvSpPr>
          <p:cNvPr id="34835" name="Text Box 22"/>
          <p:cNvSpPr txBox="1">
            <a:spLocks noChangeArrowheads="1"/>
          </p:cNvSpPr>
          <p:nvPr/>
        </p:nvSpPr>
        <p:spPr bwMode="auto">
          <a:xfrm>
            <a:off x="2932113" y="4171950"/>
            <a:ext cx="2273300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Sequencing-by-ligation</a:t>
            </a:r>
          </a:p>
        </p:txBody>
      </p:sp>
      <p:sp>
        <p:nvSpPr>
          <p:cNvPr id="34836" name="AutoShape 23"/>
          <p:cNvSpPr>
            <a:spLocks noChangeArrowheads="1"/>
          </p:cNvSpPr>
          <p:nvPr/>
        </p:nvSpPr>
        <p:spPr bwMode="auto">
          <a:xfrm rot="3652704">
            <a:off x="1806576" y="3863978"/>
            <a:ext cx="317500" cy="2444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AutoShape 24"/>
          <p:cNvSpPr>
            <a:spLocks noChangeArrowheads="1"/>
          </p:cNvSpPr>
          <p:nvPr/>
        </p:nvSpPr>
        <p:spPr bwMode="auto">
          <a:xfrm rot="-1941593">
            <a:off x="3382966" y="3860800"/>
            <a:ext cx="280987" cy="2746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AutoShape 25"/>
          <p:cNvSpPr>
            <a:spLocks noChangeArrowheads="1"/>
          </p:cNvSpPr>
          <p:nvPr/>
        </p:nvSpPr>
        <p:spPr bwMode="auto">
          <a:xfrm>
            <a:off x="214316" y="4559300"/>
            <a:ext cx="2484437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AutoShape 26"/>
          <p:cNvSpPr>
            <a:spLocks noChangeArrowheads="1"/>
          </p:cNvSpPr>
          <p:nvPr/>
        </p:nvSpPr>
        <p:spPr bwMode="auto">
          <a:xfrm>
            <a:off x="2889253" y="4559300"/>
            <a:ext cx="2484438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3000365" y="1035053"/>
            <a:ext cx="310762" cy="369888"/>
            <a:chOff x="1998" y="724"/>
            <a:chExt cx="220" cy="233"/>
          </a:xfrm>
        </p:grpSpPr>
        <p:sp>
          <p:nvSpPr>
            <p:cNvPr id="34853" name="Oval 28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4" name="Text Box 29"/>
            <p:cNvSpPr txBox="1">
              <a:spLocks noChangeArrowheads="1"/>
            </p:cNvSpPr>
            <p:nvPr/>
          </p:nvSpPr>
          <p:spPr bwMode="auto">
            <a:xfrm>
              <a:off x="1998" y="724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66688" y="2787655"/>
            <a:ext cx="310762" cy="369888"/>
            <a:chOff x="118" y="1756"/>
            <a:chExt cx="220" cy="233"/>
          </a:xfrm>
        </p:grpSpPr>
        <p:sp>
          <p:nvSpPr>
            <p:cNvPr id="34851" name="Oval 31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2" name="Text Box 32"/>
            <p:cNvSpPr txBox="1">
              <a:spLocks noChangeArrowheads="1"/>
            </p:cNvSpPr>
            <p:nvPr/>
          </p:nvSpPr>
          <p:spPr bwMode="auto">
            <a:xfrm>
              <a:off x="118" y="1756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144463" y="4044956"/>
            <a:ext cx="310905" cy="369888"/>
            <a:chOff x="102" y="2548"/>
            <a:chExt cx="221" cy="233"/>
          </a:xfrm>
        </p:grpSpPr>
        <p:sp>
          <p:nvSpPr>
            <p:cNvPr id="34849" name="Oval 34"/>
            <p:cNvSpPr>
              <a:spLocks noChangeArrowheads="1"/>
            </p:cNvSpPr>
            <p:nvPr/>
          </p:nvSpPr>
          <p:spPr bwMode="auto">
            <a:xfrm>
              <a:off x="104" y="2576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0" name="Text Box 35"/>
            <p:cNvSpPr txBox="1">
              <a:spLocks noChangeArrowheads="1"/>
            </p:cNvSpPr>
            <p:nvPr/>
          </p:nvSpPr>
          <p:spPr bwMode="auto">
            <a:xfrm>
              <a:off x="102" y="2548"/>
              <a:ext cx="221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3</a:t>
              </a:r>
            </a:p>
          </p:txBody>
        </p:sp>
      </p:grpSp>
      <p:pic>
        <p:nvPicPr>
          <p:cNvPr id="34843" name="Picture 3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8763" y="1090619"/>
            <a:ext cx="255587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4844" name="Picture 3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9239" y="1458919"/>
            <a:ext cx="246062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4845" name="Picture 3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1300" y="1839913"/>
            <a:ext cx="254000" cy="3286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4846" name="Text Box 39"/>
          <p:cNvSpPr txBox="1">
            <a:spLocks noChangeArrowheads="1"/>
          </p:cNvSpPr>
          <p:nvPr/>
        </p:nvSpPr>
        <p:spPr bwMode="auto">
          <a:xfrm>
            <a:off x="542926" y="1085855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4847" name="Text Box 40"/>
          <p:cNvSpPr txBox="1">
            <a:spLocks noChangeArrowheads="1"/>
          </p:cNvSpPr>
          <p:nvPr/>
        </p:nvSpPr>
        <p:spPr bwMode="auto">
          <a:xfrm>
            <a:off x="531814" y="1466855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  <p:sp>
        <p:nvSpPr>
          <p:cNvPr id="34848" name="Text Box 41"/>
          <p:cNvSpPr txBox="1">
            <a:spLocks noChangeArrowheads="1"/>
          </p:cNvSpPr>
          <p:nvPr/>
        </p:nvSpPr>
        <p:spPr bwMode="auto">
          <a:xfrm>
            <a:off x="520703" y="1835153"/>
            <a:ext cx="2037033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Cyclic array sequencing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158750" y="127000"/>
            <a:ext cx="89852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5845" name="Line 4"/>
          <p:cNvSpPr>
            <a:spLocks noChangeShapeType="1"/>
          </p:cNvSpPr>
          <p:nvPr/>
        </p:nvSpPr>
        <p:spPr bwMode="auto">
          <a:xfrm>
            <a:off x="180978" y="906463"/>
            <a:ext cx="874236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1216" y="1041400"/>
            <a:ext cx="1854200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5438778" y="1162056"/>
            <a:ext cx="1743075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1622428" y="2470150"/>
            <a:ext cx="1743075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90575" y="2762250"/>
            <a:ext cx="3822700" cy="1047750"/>
            <a:chOff x="248" y="1916"/>
            <a:chExt cx="2733" cy="676"/>
          </a:xfrm>
        </p:grpSpPr>
        <p:pic>
          <p:nvPicPr>
            <p:cNvPr id="35886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5887" name="Rectangle 10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945063" y="2768606"/>
            <a:ext cx="4114800" cy="1096963"/>
            <a:chOff x="3256" y="1920"/>
            <a:chExt cx="2916" cy="691"/>
          </a:xfrm>
        </p:grpSpPr>
        <p:pic>
          <p:nvPicPr>
            <p:cNvPr id="35884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31" y="1972"/>
              <a:ext cx="2841" cy="639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5885" name="Rectangle 13"/>
            <p:cNvSpPr>
              <a:spLocks noChangeArrowheads="1"/>
            </p:cNvSpPr>
            <p:nvPr/>
          </p:nvSpPr>
          <p:spPr bwMode="auto">
            <a:xfrm>
              <a:off x="3256" y="1920"/>
              <a:ext cx="216" cy="1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1" name="Text Box 14"/>
          <p:cNvSpPr txBox="1">
            <a:spLocks noChangeArrowheads="1"/>
          </p:cNvSpPr>
          <p:nvPr/>
        </p:nvSpPr>
        <p:spPr bwMode="auto">
          <a:xfrm>
            <a:off x="6138866" y="2482850"/>
            <a:ext cx="1741487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bridge PCR</a:t>
            </a:r>
          </a:p>
        </p:txBody>
      </p:sp>
      <p:sp>
        <p:nvSpPr>
          <p:cNvPr id="35852" name="AutoShape 15"/>
          <p:cNvSpPr>
            <a:spLocks noChangeArrowheads="1"/>
          </p:cNvSpPr>
          <p:nvPr/>
        </p:nvSpPr>
        <p:spPr bwMode="auto">
          <a:xfrm rot="3652704">
            <a:off x="2917826" y="2119315"/>
            <a:ext cx="317500" cy="384175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AutoShape 16"/>
          <p:cNvSpPr>
            <a:spLocks noChangeArrowheads="1"/>
          </p:cNvSpPr>
          <p:nvPr/>
        </p:nvSpPr>
        <p:spPr bwMode="auto">
          <a:xfrm rot="-2971918">
            <a:off x="5434807" y="2158212"/>
            <a:ext cx="317500" cy="382587"/>
          </a:xfrm>
          <a:prstGeom prst="downArrow">
            <a:avLst>
              <a:gd name="adj1" fmla="val 50000"/>
              <a:gd name="adj2" fmla="val 30125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5854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3" y="4589463"/>
            <a:ext cx="2606675" cy="175736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5855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575" y="4646619"/>
            <a:ext cx="2378075" cy="17684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5856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57875" y="4537081"/>
            <a:ext cx="2452688" cy="18399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5857" name="Text Box 21"/>
          <p:cNvSpPr txBox="1">
            <a:spLocks noChangeArrowheads="1"/>
          </p:cNvSpPr>
          <p:nvPr/>
        </p:nvSpPr>
        <p:spPr bwMode="auto">
          <a:xfrm>
            <a:off x="5878513" y="6407156"/>
            <a:ext cx="2228850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Solexa technology</a:t>
            </a:r>
          </a:p>
        </p:txBody>
      </p:sp>
      <p:sp>
        <p:nvSpPr>
          <p:cNvPr id="35858" name="Text Box 22"/>
          <p:cNvSpPr txBox="1">
            <a:spLocks noChangeArrowheads="1"/>
          </p:cNvSpPr>
          <p:nvPr/>
        </p:nvSpPr>
        <p:spPr bwMode="auto">
          <a:xfrm>
            <a:off x="3371853" y="6394456"/>
            <a:ext cx="1743075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SOLiD platform</a:t>
            </a:r>
          </a:p>
        </p:txBody>
      </p:sp>
      <p:sp>
        <p:nvSpPr>
          <p:cNvPr id="35859" name="Text Box 23"/>
          <p:cNvSpPr txBox="1">
            <a:spLocks noChangeArrowheads="1"/>
          </p:cNvSpPr>
          <p:nvPr/>
        </p:nvSpPr>
        <p:spPr bwMode="auto">
          <a:xfrm>
            <a:off x="584203" y="4171950"/>
            <a:ext cx="1743075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Pyrosequencing</a:t>
            </a:r>
          </a:p>
        </p:txBody>
      </p:sp>
      <p:sp>
        <p:nvSpPr>
          <p:cNvPr id="35860" name="Text Box 24"/>
          <p:cNvSpPr txBox="1">
            <a:spLocks noChangeArrowheads="1"/>
          </p:cNvSpPr>
          <p:nvPr/>
        </p:nvSpPr>
        <p:spPr bwMode="auto">
          <a:xfrm>
            <a:off x="2932113" y="4171950"/>
            <a:ext cx="2273300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Sequencing-by-ligation</a:t>
            </a:r>
          </a:p>
        </p:txBody>
      </p:sp>
      <p:sp>
        <p:nvSpPr>
          <p:cNvPr id="35861" name="Text Box 25"/>
          <p:cNvSpPr txBox="1">
            <a:spLocks noChangeArrowheads="1"/>
          </p:cNvSpPr>
          <p:nvPr/>
        </p:nvSpPr>
        <p:spPr bwMode="auto">
          <a:xfrm>
            <a:off x="5715000" y="4171950"/>
            <a:ext cx="2686050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Sequencing-by-synthesis</a:t>
            </a:r>
          </a:p>
        </p:txBody>
      </p:sp>
      <p:sp>
        <p:nvSpPr>
          <p:cNvPr id="35862" name="AutoShape 26"/>
          <p:cNvSpPr>
            <a:spLocks noChangeArrowheads="1"/>
          </p:cNvSpPr>
          <p:nvPr/>
        </p:nvSpPr>
        <p:spPr bwMode="auto">
          <a:xfrm rot="3652704">
            <a:off x="1806576" y="3863978"/>
            <a:ext cx="317500" cy="2444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AutoShape 27"/>
          <p:cNvSpPr>
            <a:spLocks noChangeArrowheads="1"/>
          </p:cNvSpPr>
          <p:nvPr/>
        </p:nvSpPr>
        <p:spPr bwMode="auto">
          <a:xfrm rot="-1941593">
            <a:off x="3382966" y="3860800"/>
            <a:ext cx="280987" cy="2746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AutoShape 28"/>
          <p:cNvSpPr>
            <a:spLocks noChangeArrowheads="1"/>
          </p:cNvSpPr>
          <p:nvPr/>
        </p:nvSpPr>
        <p:spPr bwMode="auto">
          <a:xfrm>
            <a:off x="214316" y="4559300"/>
            <a:ext cx="2484437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AutoShape 29"/>
          <p:cNvSpPr>
            <a:spLocks noChangeArrowheads="1"/>
          </p:cNvSpPr>
          <p:nvPr/>
        </p:nvSpPr>
        <p:spPr bwMode="auto">
          <a:xfrm>
            <a:off x="6892928" y="3860800"/>
            <a:ext cx="282575" cy="2746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AutoShape 30"/>
          <p:cNvSpPr>
            <a:spLocks noChangeArrowheads="1"/>
          </p:cNvSpPr>
          <p:nvPr/>
        </p:nvSpPr>
        <p:spPr bwMode="auto">
          <a:xfrm>
            <a:off x="2889253" y="4559300"/>
            <a:ext cx="2484438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AutoShape 31"/>
          <p:cNvSpPr>
            <a:spLocks noChangeArrowheads="1"/>
          </p:cNvSpPr>
          <p:nvPr/>
        </p:nvSpPr>
        <p:spPr bwMode="auto">
          <a:xfrm>
            <a:off x="5722941" y="4546600"/>
            <a:ext cx="2484437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3000365" y="1035053"/>
            <a:ext cx="310762" cy="369888"/>
            <a:chOff x="1998" y="724"/>
            <a:chExt cx="220" cy="233"/>
          </a:xfrm>
        </p:grpSpPr>
        <p:sp>
          <p:nvSpPr>
            <p:cNvPr id="35882" name="Oval 33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3" name="Text Box 34"/>
            <p:cNvSpPr txBox="1">
              <a:spLocks noChangeArrowheads="1"/>
            </p:cNvSpPr>
            <p:nvPr/>
          </p:nvSpPr>
          <p:spPr bwMode="auto">
            <a:xfrm>
              <a:off x="1998" y="724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166688" y="2787655"/>
            <a:ext cx="310762" cy="369888"/>
            <a:chOff x="118" y="1756"/>
            <a:chExt cx="220" cy="233"/>
          </a:xfrm>
        </p:grpSpPr>
        <p:sp>
          <p:nvSpPr>
            <p:cNvPr id="35880" name="Oval 36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Text Box 37"/>
            <p:cNvSpPr txBox="1">
              <a:spLocks noChangeArrowheads="1"/>
            </p:cNvSpPr>
            <p:nvPr/>
          </p:nvSpPr>
          <p:spPr bwMode="auto">
            <a:xfrm>
              <a:off x="118" y="1756"/>
              <a:ext cx="220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144463" y="4044956"/>
            <a:ext cx="310905" cy="369888"/>
            <a:chOff x="102" y="2548"/>
            <a:chExt cx="221" cy="233"/>
          </a:xfrm>
        </p:grpSpPr>
        <p:sp>
          <p:nvSpPr>
            <p:cNvPr id="35878" name="Oval 39"/>
            <p:cNvSpPr>
              <a:spLocks noChangeArrowheads="1"/>
            </p:cNvSpPr>
            <p:nvPr/>
          </p:nvSpPr>
          <p:spPr bwMode="auto">
            <a:xfrm>
              <a:off x="104" y="2576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9" name="Text Box 40"/>
            <p:cNvSpPr txBox="1">
              <a:spLocks noChangeArrowheads="1"/>
            </p:cNvSpPr>
            <p:nvPr/>
          </p:nvSpPr>
          <p:spPr bwMode="auto">
            <a:xfrm>
              <a:off x="102" y="2548"/>
              <a:ext cx="221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3</a:t>
              </a:r>
            </a:p>
          </p:txBody>
        </p:sp>
      </p:grpSp>
      <p:pic>
        <p:nvPicPr>
          <p:cNvPr id="35871" name="Picture 4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8763" y="1090619"/>
            <a:ext cx="255587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5872" name="Picture 4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9239" y="1458919"/>
            <a:ext cx="246062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5873" name="Picture 4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1300" y="1839913"/>
            <a:ext cx="254000" cy="3286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5874" name="Text Box 44"/>
          <p:cNvSpPr txBox="1">
            <a:spLocks noChangeArrowheads="1"/>
          </p:cNvSpPr>
          <p:nvPr/>
        </p:nvSpPr>
        <p:spPr bwMode="auto">
          <a:xfrm>
            <a:off x="542926" y="1085855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5875" name="Text Box 45"/>
          <p:cNvSpPr txBox="1">
            <a:spLocks noChangeArrowheads="1"/>
          </p:cNvSpPr>
          <p:nvPr/>
        </p:nvSpPr>
        <p:spPr bwMode="auto">
          <a:xfrm>
            <a:off x="531814" y="1466855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  <p:sp>
        <p:nvSpPr>
          <p:cNvPr id="35876" name="Text Box 46"/>
          <p:cNvSpPr txBox="1">
            <a:spLocks noChangeArrowheads="1"/>
          </p:cNvSpPr>
          <p:nvPr/>
        </p:nvSpPr>
        <p:spPr bwMode="auto">
          <a:xfrm>
            <a:off x="520703" y="1835153"/>
            <a:ext cx="2037033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Cyclic array sequencing</a:t>
            </a:r>
          </a:p>
        </p:txBody>
      </p:sp>
      <p:sp>
        <p:nvSpPr>
          <p:cNvPr id="35877" name="Text Box 47"/>
          <p:cNvSpPr txBox="1">
            <a:spLocks noChangeArrowheads="1"/>
          </p:cNvSpPr>
          <p:nvPr/>
        </p:nvSpPr>
        <p:spPr bwMode="auto">
          <a:xfrm>
            <a:off x="457200" y="6400806"/>
            <a:ext cx="1949450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454 sequencing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Next next generation sequencing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1" y="1219200"/>
            <a:ext cx="4032250" cy="463708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lang="es-ES" sz="2800" smtClean="0">
                <a:cs typeface="Arial" charset="0"/>
              </a:rPr>
              <a:t>Pacific Biosystems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2400" smtClean="0">
                <a:cs typeface="Arial" charset="0"/>
              </a:rPr>
              <a:t>Real time DNA synthesis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2400" smtClean="0">
                <a:cs typeface="Arial" charset="0"/>
              </a:rPr>
              <a:t>Up to 12000nt (?)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2400" smtClean="0">
                <a:cs typeface="Arial" charset="0"/>
              </a:rPr>
              <a:t>50 bases/second (?)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endParaRPr lang="es-ES" sz="2400" smtClean="0"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lang="es-ES" sz="2800" smtClean="0">
                <a:cs typeface="Arial" charset="0"/>
              </a:rPr>
              <a:t>Promises delivery of human genome in minutes?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2400" smtClean="0">
                <a:cs typeface="Arial" charset="0"/>
              </a:rPr>
              <a:t>Company on track for 2013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endParaRPr lang="es-ES" sz="2400" smtClean="0">
              <a:cs typeface="Arial" charset="0"/>
            </a:endParaRPr>
          </a:p>
        </p:txBody>
      </p:sp>
      <p:pic>
        <p:nvPicPr>
          <p:cNvPr id="3686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8200" y="1143000"/>
            <a:ext cx="4033838" cy="46370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8 CuadroTexto"/>
          <p:cNvSpPr txBox="1">
            <a:spLocks noChangeArrowheads="1"/>
          </p:cNvSpPr>
          <p:nvPr/>
        </p:nvSpPr>
        <p:spPr bwMode="auto">
          <a:xfrm>
            <a:off x="395654" y="1238250"/>
            <a:ext cx="174380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000" b="1" u="none"/>
              <a:t>1. </a:t>
            </a:r>
            <a:r>
              <a:rPr lang="es-ES" sz="1100" b="1" u="none"/>
              <a:t>Fragmentación</a:t>
            </a:r>
            <a:r>
              <a:rPr lang="es-ES" sz="1000" b="1" u="none"/>
              <a:t> de DNA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86" b="79745"/>
          <a:stretch>
            <a:fillRect/>
          </a:stretch>
        </p:blipFill>
        <p:spPr bwMode="auto">
          <a:xfrm>
            <a:off x="697523" y="1573214"/>
            <a:ext cx="162657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8 CuadroTexto"/>
          <p:cNvSpPr txBox="1">
            <a:spLocks noChangeArrowheads="1"/>
          </p:cNvSpPr>
          <p:nvPr/>
        </p:nvSpPr>
        <p:spPr bwMode="auto">
          <a:xfrm>
            <a:off x="5964115" y="1219202"/>
            <a:ext cx="184638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1. Fragmentación de DNA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86" b="79745"/>
          <a:stretch>
            <a:fillRect/>
          </a:stretch>
        </p:blipFill>
        <p:spPr bwMode="auto">
          <a:xfrm>
            <a:off x="3959472" y="1573214"/>
            <a:ext cx="162657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0 CuadroTexto"/>
          <p:cNvSpPr txBox="1">
            <a:spLocks noChangeArrowheads="1"/>
          </p:cNvSpPr>
          <p:nvPr/>
        </p:nvSpPr>
        <p:spPr bwMode="auto">
          <a:xfrm>
            <a:off x="395654" y="2271716"/>
            <a:ext cx="2668466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2.Clonaje en Vectores; Transformación Bacterias; crecimiento y aislamiento vector DNA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779" t="23161" r="13889" b="60490"/>
          <a:stretch>
            <a:fillRect/>
          </a:stretch>
        </p:blipFill>
        <p:spPr bwMode="auto">
          <a:xfrm>
            <a:off x="2527789" y="2871793"/>
            <a:ext cx="470388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1059475" y="2909888"/>
            <a:ext cx="164123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531935" y="2909888"/>
            <a:ext cx="164123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795704" y="2909888"/>
            <a:ext cx="164123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1323245" y="2909888"/>
            <a:ext cx="164123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659423" y="3143255"/>
            <a:ext cx="164123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857251" y="3143255"/>
            <a:ext cx="164123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1055079" y="3143255"/>
            <a:ext cx="164123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31 Grupo"/>
          <p:cNvGrpSpPr>
            <a:grpSpLocks/>
          </p:cNvGrpSpPr>
          <p:nvPr/>
        </p:nvGrpSpPr>
        <p:grpSpPr bwMode="auto">
          <a:xfrm>
            <a:off x="1780443" y="2928943"/>
            <a:ext cx="196362" cy="147637"/>
            <a:chOff x="4857752" y="2571744"/>
            <a:chExt cx="785818" cy="428628"/>
          </a:xfrm>
        </p:grpSpPr>
        <p:sp>
          <p:nvSpPr>
            <p:cNvPr id="17" name="29 Rectángulo redondeado"/>
            <p:cNvSpPr>
              <a:spLocks noChangeArrowheads="1"/>
            </p:cNvSpPr>
            <p:nvPr/>
          </p:nvSpPr>
          <p:spPr bwMode="auto">
            <a:xfrm>
              <a:off x="4857752" y="2571744"/>
              <a:ext cx="785818" cy="4286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ca-ES" sz="1000" u="none"/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111" t="23161" r="58333" b="60490"/>
            <a:stretch>
              <a:fillRect/>
            </a:stretch>
          </p:blipFill>
          <p:spPr bwMode="auto">
            <a:xfrm>
              <a:off x="4929190" y="2617782"/>
              <a:ext cx="315782" cy="34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9" name="28 Conector recto de flecha"/>
          <p:cNvCxnSpPr>
            <a:cxnSpLocks noChangeShapeType="1"/>
          </p:cNvCxnSpPr>
          <p:nvPr/>
        </p:nvCxnSpPr>
        <p:spPr bwMode="auto">
          <a:xfrm>
            <a:off x="1450733" y="3143250"/>
            <a:ext cx="187569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6" name="32 Grupo"/>
          <p:cNvGrpSpPr>
            <a:grpSpLocks/>
          </p:cNvGrpSpPr>
          <p:nvPr/>
        </p:nvGrpSpPr>
        <p:grpSpPr bwMode="auto">
          <a:xfrm>
            <a:off x="2044212" y="2967043"/>
            <a:ext cx="196362" cy="147637"/>
            <a:chOff x="4857752" y="2571744"/>
            <a:chExt cx="785818" cy="428628"/>
          </a:xfrm>
        </p:grpSpPr>
        <p:sp>
          <p:nvSpPr>
            <p:cNvPr id="21" name="33 Rectángulo redondeado"/>
            <p:cNvSpPr>
              <a:spLocks noChangeArrowheads="1"/>
            </p:cNvSpPr>
            <p:nvPr/>
          </p:nvSpPr>
          <p:spPr bwMode="auto">
            <a:xfrm>
              <a:off x="4857752" y="2571744"/>
              <a:ext cx="785818" cy="4286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ca-ES" sz="1000" u="none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111" t="23161" r="58333" b="60490"/>
            <a:stretch>
              <a:fillRect/>
            </a:stretch>
          </p:blipFill>
          <p:spPr bwMode="auto">
            <a:xfrm>
              <a:off x="4929190" y="2617782"/>
              <a:ext cx="315782" cy="34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35 Grupo"/>
          <p:cNvGrpSpPr>
            <a:grpSpLocks/>
          </p:cNvGrpSpPr>
          <p:nvPr/>
        </p:nvGrpSpPr>
        <p:grpSpPr bwMode="auto">
          <a:xfrm>
            <a:off x="1780443" y="3143250"/>
            <a:ext cx="196362" cy="147638"/>
            <a:chOff x="4857752" y="2571744"/>
            <a:chExt cx="785818" cy="428628"/>
          </a:xfrm>
        </p:grpSpPr>
        <p:sp>
          <p:nvSpPr>
            <p:cNvPr id="24" name="36 Rectángulo redondeado"/>
            <p:cNvSpPr>
              <a:spLocks noChangeArrowheads="1"/>
            </p:cNvSpPr>
            <p:nvPr/>
          </p:nvSpPr>
          <p:spPr bwMode="auto">
            <a:xfrm>
              <a:off x="4857752" y="2571744"/>
              <a:ext cx="785818" cy="4286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ca-ES" sz="1000" u="none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111" t="23161" r="58333" b="60490"/>
            <a:stretch>
              <a:fillRect/>
            </a:stretch>
          </p:blipFill>
          <p:spPr bwMode="auto">
            <a:xfrm>
              <a:off x="4929190" y="2617782"/>
              <a:ext cx="315782" cy="34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38 Grupo"/>
          <p:cNvGrpSpPr>
            <a:grpSpLocks/>
          </p:cNvGrpSpPr>
          <p:nvPr/>
        </p:nvGrpSpPr>
        <p:grpSpPr bwMode="auto">
          <a:xfrm>
            <a:off x="2044212" y="3214693"/>
            <a:ext cx="196362" cy="147637"/>
            <a:chOff x="4857752" y="2571744"/>
            <a:chExt cx="785818" cy="428628"/>
          </a:xfrm>
        </p:grpSpPr>
        <p:sp>
          <p:nvSpPr>
            <p:cNvPr id="27" name="39 Rectángulo redondeado"/>
            <p:cNvSpPr>
              <a:spLocks noChangeArrowheads="1"/>
            </p:cNvSpPr>
            <p:nvPr/>
          </p:nvSpPr>
          <p:spPr bwMode="auto">
            <a:xfrm>
              <a:off x="4857752" y="2571744"/>
              <a:ext cx="785818" cy="4286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ca-ES" sz="1000" u="none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111" t="23161" r="58333" b="60490"/>
            <a:stretch>
              <a:fillRect/>
            </a:stretch>
          </p:blipFill>
          <p:spPr bwMode="auto">
            <a:xfrm>
              <a:off x="4929190" y="2617782"/>
              <a:ext cx="315782" cy="34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9" name="41 Conector recto de flecha"/>
          <p:cNvCxnSpPr>
            <a:cxnSpLocks noChangeShapeType="1"/>
          </p:cNvCxnSpPr>
          <p:nvPr/>
        </p:nvCxnSpPr>
        <p:spPr bwMode="auto">
          <a:xfrm>
            <a:off x="2307981" y="3143250"/>
            <a:ext cx="187569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0" name="10 CuadroTexto"/>
          <p:cNvSpPr txBox="1">
            <a:spLocks noChangeArrowheads="1"/>
          </p:cNvSpPr>
          <p:nvPr/>
        </p:nvSpPr>
        <p:spPr bwMode="auto">
          <a:xfrm>
            <a:off x="3429003" y="2286005"/>
            <a:ext cx="224203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 dirty="0"/>
              <a:t>2. Ligación de adaptadores in vitro y </a:t>
            </a:r>
            <a:r>
              <a:rPr lang="es-ES" sz="1100" b="1" dirty="0"/>
              <a:t>Amplificación </a:t>
            </a:r>
            <a:r>
              <a:rPr lang="es-ES" sz="1100" b="1" dirty="0" err="1"/>
              <a:t>clonal</a:t>
            </a:r>
            <a:endParaRPr lang="es-ES" sz="1100" b="1" dirty="0"/>
          </a:p>
        </p:txBody>
      </p:sp>
      <p:sp>
        <p:nvSpPr>
          <p:cNvPr id="31" name="15 CuadroTexto"/>
          <p:cNvSpPr txBox="1">
            <a:spLocks noChangeArrowheads="1"/>
          </p:cNvSpPr>
          <p:nvPr/>
        </p:nvSpPr>
        <p:spPr bwMode="auto">
          <a:xfrm>
            <a:off x="461597" y="3571875"/>
            <a:ext cx="178044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3. Ciclo Secuenciación</a:t>
            </a:r>
          </a:p>
        </p:txBody>
      </p:sp>
      <p:pic>
        <p:nvPicPr>
          <p:cNvPr id="32" name="Picture 48" descr="Archivo:CE Basic esp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989138" y="5500693"/>
            <a:ext cx="1708638" cy="111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 l="37721" t="85851" r="6004" b="343"/>
          <a:stretch>
            <a:fillRect/>
          </a:stretch>
        </p:blipFill>
        <p:spPr bwMode="auto">
          <a:xfrm>
            <a:off x="2176099" y="5537200"/>
            <a:ext cx="612531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49 CuadroTexto"/>
          <p:cNvSpPr txBox="1">
            <a:spLocks noChangeArrowheads="1"/>
          </p:cNvSpPr>
          <p:nvPr/>
        </p:nvSpPr>
        <p:spPr bwMode="auto">
          <a:xfrm>
            <a:off x="2110154" y="5715004"/>
            <a:ext cx="9231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800" u="none"/>
              <a:t>CTATGCTCG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-40000"/>
          </a:blip>
          <a:srcRect l="41667" t="47684" b="27248"/>
          <a:stretch>
            <a:fillRect/>
          </a:stretch>
        </p:blipFill>
        <p:spPr bwMode="auto">
          <a:xfrm>
            <a:off x="1516674" y="3857630"/>
            <a:ext cx="1186962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52 CuadroTexto"/>
          <p:cNvSpPr txBox="1">
            <a:spLocks noChangeArrowheads="1"/>
          </p:cNvSpPr>
          <p:nvPr/>
        </p:nvSpPr>
        <p:spPr bwMode="auto">
          <a:xfrm>
            <a:off x="593481" y="3929064"/>
            <a:ext cx="11532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900" u="none" dirty="0"/>
              <a:t>Secuencia:</a:t>
            </a:r>
          </a:p>
          <a:p>
            <a:r>
              <a:rPr lang="es-ES" sz="900" u="none" dirty="0"/>
              <a:t>Primer:</a:t>
            </a:r>
          </a:p>
        </p:txBody>
      </p:sp>
      <p:sp>
        <p:nvSpPr>
          <p:cNvPr id="37" name="55 CuadroTexto"/>
          <p:cNvSpPr txBox="1">
            <a:spLocks noChangeArrowheads="1"/>
          </p:cNvSpPr>
          <p:nvPr/>
        </p:nvSpPr>
        <p:spPr bwMode="auto">
          <a:xfrm>
            <a:off x="593484" y="4357690"/>
            <a:ext cx="108731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900" u="none"/>
              <a:t>Polimerasa</a:t>
            </a:r>
          </a:p>
          <a:p>
            <a:r>
              <a:rPr lang="es-ES" sz="900" u="none"/>
              <a:t>dNTPs</a:t>
            </a:r>
          </a:p>
          <a:p>
            <a:r>
              <a:rPr lang="es-ES" sz="900" u="none"/>
              <a:t>ddNTPs marcados</a:t>
            </a:r>
          </a:p>
        </p:txBody>
      </p:sp>
      <p:sp>
        <p:nvSpPr>
          <p:cNvPr id="38" name="56 Flecha doblada hacia arriba"/>
          <p:cNvSpPr>
            <a:spLocks noChangeArrowheads="1"/>
          </p:cNvSpPr>
          <p:nvPr/>
        </p:nvSpPr>
        <p:spPr bwMode="auto">
          <a:xfrm rot="5400000">
            <a:off x="1329494" y="4206617"/>
            <a:ext cx="195262" cy="224204"/>
          </a:xfrm>
          <a:custGeom>
            <a:avLst/>
            <a:gdLst>
              <a:gd name="T0" fmla="*/ 214313 w 285750"/>
              <a:gd name="T1" fmla="*/ 0 h 428625"/>
              <a:gd name="T2" fmla="*/ 142875 w 285750"/>
              <a:gd name="T3" fmla="*/ 71438 h 428625"/>
              <a:gd name="T4" fmla="*/ 0 w 285750"/>
              <a:gd name="T5" fmla="*/ 392906 h 428625"/>
              <a:gd name="T6" fmla="*/ 125016 w 285750"/>
              <a:gd name="T7" fmla="*/ 428625 h 428625"/>
              <a:gd name="T8" fmla="*/ 250031 w 285750"/>
              <a:gd name="T9" fmla="*/ 250031 h 428625"/>
              <a:gd name="T10" fmla="*/ 285750 w 285750"/>
              <a:gd name="T11" fmla="*/ 71438 h 428625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85750"/>
              <a:gd name="T19" fmla="*/ 357188 h 428625"/>
              <a:gd name="T20" fmla="*/ 250031 w 285750"/>
              <a:gd name="T21" fmla="*/ 428625 h 4286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5750" h="428625">
                <a:moveTo>
                  <a:pt x="0" y="357188"/>
                </a:moveTo>
                <a:lnTo>
                  <a:pt x="178594" y="357188"/>
                </a:lnTo>
                <a:lnTo>
                  <a:pt x="178594" y="71438"/>
                </a:lnTo>
                <a:lnTo>
                  <a:pt x="142875" y="71438"/>
                </a:lnTo>
                <a:lnTo>
                  <a:pt x="214313" y="0"/>
                </a:lnTo>
                <a:lnTo>
                  <a:pt x="285750" y="71438"/>
                </a:lnTo>
                <a:lnTo>
                  <a:pt x="250031" y="71438"/>
                </a:lnTo>
                <a:lnTo>
                  <a:pt x="250031" y="428625"/>
                </a:lnTo>
                <a:lnTo>
                  <a:pt x="0" y="428625"/>
                </a:ln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/>
          <a:lstStyle/>
          <a:p>
            <a:pPr>
              <a:defRPr/>
            </a:pPr>
            <a:endParaRPr lang="es-ES" sz="1000" u="none">
              <a:cs typeface="+mn-cs"/>
            </a:endParaRPr>
          </a:p>
        </p:txBody>
      </p:sp>
      <p:sp>
        <p:nvSpPr>
          <p:cNvPr id="39" name="57 CuadroTexto"/>
          <p:cNvSpPr txBox="1">
            <a:spLocks noChangeArrowheads="1"/>
          </p:cNvSpPr>
          <p:nvPr/>
        </p:nvSpPr>
        <p:spPr bwMode="auto">
          <a:xfrm>
            <a:off x="514352" y="5457825"/>
            <a:ext cx="16104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900" u="none" dirty="0"/>
              <a:t>Electroforesis</a:t>
            </a:r>
          </a:p>
          <a:p>
            <a:r>
              <a:rPr lang="es-ES" sz="900" u="none" dirty="0"/>
              <a:t>(1 Secuencia/Capilar)</a:t>
            </a:r>
          </a:p>
        </p:txBody>
      </p:sp>
      <p:pic>
        <p:nvPicPr>
          <p:cNvPr id="40" name="Picture 7" descr="Sequencing reaction of the Genome Sequencer System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/>
          </a:blip>
          <a:srcRect/>
          <a:stretch>
            <a:fillRect/>
          </a:stretch>
        </p:blipFill>
        <p:spPr bwMode="auto">
          <a:xfrm>
            <a:off x="3824655" y="3929067"/>
            <a:ext cx="1478574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15 CuadroTexto"/>
          <p:cNvSpPr txBox="1">
            <a:spLocks noChangeArrowheads="1"/>
          </p:cNvSpPr>
          <p:nvPr/>
        </p:nvSpPr>
        <p:spPr bwMode="auto">
          <a:xfrm>
            <a:off x="3363058" y="3714752"/>
            <a:ext cx="250580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3. Secuenciación masiva en paralelo</a:t>
            </a:r>
          </a:p>
        </p:txBody>
      </p:sp>
      <p:pic>
        <p:nvPicPr>
          <p:cNvPr id="42" name="Picture 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471" t="37666" r="59433" b="50325"/>
          <a:stretch>
            <a:fillRect/>
          </a:stretch>
        </p:blipFill>
        <p:spPr bwMode="auto">
          <a:xfrm>
            <a:off x="4555884" y="2857500"/>
            <a:ext cx="55831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 l="24463" t="37666" r="71399" b="49936"/>
          <a:stretch>
            <a:fillRect/>
          </a:stretch>
        </p:blipFill>
        <p:spPr bwMode="auto">
          <a:xfrm>
            <a:off x="3824654" y="2857500"/>
            <a:ext cx="291612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4" name="28 Conector recto de flecha"/>
          <p:cNvCxnSpPr>
            <a:cxnSpLocks noChangeShapeType="1"/>
          </p:cNvCxnSpPr>
          <p:nvPr/>
        </p:nvCxnSpPr>
        <p:spPr bwMode="auto">
          <a:xfrm>
            <a:off x="4157299" y="3217868"/>
            <a:ext cx="187569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5" name="15 CuadroTexto"/>
          <p:cNvSpPr txBox="1">
            <a:spLocks noChangeArrowheads="1"/>
          </p:cNvSpPr>
          <p:nvPr/>
        </p:nvSpPr>
        <p:spPr bwMode="auto">
          <a:xfrm>
            <a:off x="3296429" y="5067305"/>
            <a:ext cx="232641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100" b="1" u="none" dirty="0"/>
              <a:t>4. Procesamiento imagen </a:t>
            </a:r>
            <a:r>
              <a:rPr lang="es-ES" sz="1100" b="1" u="none" dirty="0" smtClean="0"/>
              <a:t>y análisis de datos</a:t>
            </a:r>
            <a:endParaRPr lang="es-ES" sz="1100" b="1" u="none" dirty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730" t="47301" r="14581" b="11667"/>
          <a:stretch>
            <a:fillRect/>
          </a:stretch>
        </p:blipFill>
        <p:spPr bwMode="auto">
          <a:xfrm>
            <a:off x="3560887" y="5517237"/>
            <a:ext cx="1912327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15 CuadroTexto"/>
          <p:cNvSpPr txBox="1">
            <a:spLocks noChangeArrowheads="1"/>
          </p:cNvSpPr>
          <p:nvPr/>
        </p:nvSpPr>
        <p:spPr bwMode="auto">
          <a:xfrm>
            <a:off x="395656" y="5100639"/>
            <a:ext cx="197826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4. Procesamiento imagen </a:t>
            </a:r>
          </a:p>
        </p:txBody>
      </p:sp>
      <p:sp>
        <p:nvSpPr>
          <p:cNvPr id="48" name="Rectangle 59"/>
          <p:cNvSpPr>
            <a:spLocks noChangeArrowheads="1"/>
          </p:cNvSpPr>
          <p:nvPr/>
        </p:nvSpPr>
        <p:spPr bwMode="auto">
          <a:xfrm>
            <a:off x="364881" y="1214438"/>
            <a:ext cx="2800350" cy="5357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sz="1000" u="none"/>
          </a:p>
        </p:txBody>
      </p:sp>
      <p:sp>
        <p:nvSpPr>
          <p:cNvPr id="49" name="Rectangle 62"/>
          <p:cNvSpPr>
            <a:spLocks noChangeArrowheads="1"/>
          </p:cNvSpPr>
          <p:nvPr/>
        </p:nvSpPr>
        <p:spPr bwMode="auto">
          <a:xfrm>
            <a:off x="3231173" y="1214438"/>
            <a:ext cx="2571750" cy="5357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sz="1000" u="none"/>
          </a:p>
        </p:txBody>
      </p:sp>
      <p:sp>
        <p:nvSpPr>
          <p:cNvPr id="50" name="Rectangle 62"/>
          <p:cNvSpPr>
            <a:spLocks noChangeArrowheads="1"/>
          </p:cNvSpPr>
          <p:nvPr/>
        </p:nvSpPr>
        <p:spPr bwMode="auto">
          <a:xfrm>
            <a:off x="5860076" y="1214438"/>
            <a:ext cx="2540977" cy="5357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sz="1000" u="none"/>
          </a:p>
        </p:txBody>
      </p:sp>
      <p:sp>
        <p:nvSpPr>
          <p:cNvPr id="51" name="8 CuadroTexto"/>
          <p:cNvSpPr txBox="1">
            <a:spLocks noChangeArrowheads="1"/>
          </p:cNvSpPr>
          <p:nvPr/>
        </p:nvSpPr>
        <p:spPr bwMode="auto">
          <a:xfrm>
            <a:off x="3363060" y="1219202"/>
            <a:ext cx="184638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1. Fragmentación de DNA</a:t>
            </a:r>
          </a:p>
        </p:txBody>
      </p:sp>
      <p:sp>
        <p:nvSpPr>
          <p:cNvPr id="52" name="10 CuadroTexto"/>
          <p:cNvSpPr txBox="1">
            <a:spLocks noChangeArrowheads="1"/>
          </p:cNvSpPr>
          <p:nvPr/>
        </p:nvSpPr>
        <p:spPr bwMode="auto">
          <a:xfrm>
            <a:off x="5736984" y="2286004"/>
            <a:ext cx="276957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100" b="1" u="none" dirty="0"/>
              <a:t>2</a:t>
            </a:r>
            <a:r>
              <a:rPr lang="es-ES" sz="1100" b="1" u="none" dirty="0" smtClean="0"/>
              <a:t>. y 3. </a:t>
            </a:r>
            <a:r>
              <a:rPr lang="es-ES" sz="1100" b="1" u="none" dirty="0"/>
              <a:t>Ligación de adaptadores in vitro</a:t>
            </a:r>
          </a:p>
          <a:p>
            <a:pPr algn="ctr"/>
            <a:r>
              <a:rPr lang="es-ES" sz="1100" b="1" u="none" dirty="0" smtClean="0"/>
              <a:t>y Secuenciación masiva </a:t>
            </a:r>
          </a:p>
          <a:p>
            <a:pPr algn="ctr"/>
            <a:r>
              <a:rPr lang="es-ES" sz="1100" b="1" dirty="0" smtClean="0"/>
              <a:t>SIN Amplificación</a:t>
            </a:r>
          </a:p>
          <a:p>
            <a:pPr algn="ctr"/>
            <a:endParaRPr lang="es-ES" sz="1100" b="1" u="none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86" b="79745"/>
          <a:stretch>
            <a:fillRect/>
          </a:stretch>
        </p:blipFill>
        <p:spPr bwMode="auto">
          <a:xfrm>
            <a:off x="6198579" y="1500190"/>
            <a:ext cx="162657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 cstate="print"/>
          <a:srcRect t="12195" r="6503" b="2438"/>
          <a:stretch>
            <a:fillRect/>
          </a:stretch>
        </p:blipFill>
        <p:spPr bwMode="auto">
          <a:xfrm>
            <a:off x="6132635" y="2928938"/>
            <a:ext cx="1186962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32635" y="3589338"/>
            <a:ext cx="118696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13" cstate="print"/>
          <a:srcRect r="12556"/>
          <a:stretch>
            <a:fillRect/>
          </a:stretch>
        </p:blipFill>
        <p:spPr bwMode="auto">
          <a:xfrm>
            <a:off x="7385539" y="3143255"/>
            <a:ext cx="923192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68 CuadroTexto"/>
          <p:cNvSpPr txBox="1">
            <a:spLocks noChangeArrowheads="1"/>
          </p:cNvSpPr>
          <p:nvPr/>
        </p:nvSpPr>
        <p:spPr bwMode="auto">
          <a:xfrm>
            <a:off x="1112943" y="914405"/>
            <a:ext cx="6908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400" b="1" u="none" dirty="0" err="1">
                <a:solidFill>
                  <a:srgbClr val="81186A"/>
                </a:solidFill>
              </a:rPr>
              <a:t>Sanger</a:t>
            </a:r>
            <a:endParaRPr lang="ca-ES" sz="1400" b="1" u="none" dirty="0">
              <a:solidFill>
                <a:srgbClr val="81186A"/>
              </a:solidFill>
            </a:endParaRPr>
          </a:p>
        </p:txBody>
      </p:sp>
      <p:sp>
        <p:nvSpPr>
          <p:cNvPr id="59" name="69 CuadroTexto"/>
          <p:cNvSpPr txBox="1">
            <a:spLocks noChangeArrowheads="1"/>
          </p:cNvSpPr>
          <p:nvPr/>
        </p:nvSpPr>
        <p:spPr bwMode="auto">
          <a:xfrm>
            <a:off x="3908401" y="914405"/>
            <a:ext cx="66877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400" b="1" u="none">
                <a:solidFill>
                  <a:srgbClr val="81186A"/>
                </a:solidFill>
              </a:rPr>
              <a:t>2ªNGS</a:t>
            </a:r>
          </a:p>
        </p:txBody>
      </p:sp>
      <p:sp>
        <p:nvSpPr>
          <p:cNvPr id="60" name="70 CuadroTexto"/>
          <p:cNvSpPr txBox="1">
            <a:spLocks noChangeArrowheads="1"/>
          </p:cNvSpPr>
          <p:nvPr/>
        </p:nvSpPr>
        <p:spPr bwMode="auto">
          <a:xfrm>
            <a:off x="6612035" y="914405"/>
            <a:ext cx="66877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400" b="1" u="none" dirty="0">
                <a:solidFill>
                  <a:srgbClr val="81186A"/>
                </a:solidFill>
              </a:rPr>
              <a:t>3ªNGS</a:t>
            </a:r>
          </a:p>
        </p:txBody>
      </p:sp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4891" y="5500693"/>
            <a:ext cx="2379785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62 Flecha abajo"/>
          <p:cNvSpPr/>
          <p:nvPr/>
        </p:nvSpPr>
        <p:spPr>
          <a:xfrm>
            <a:off x="6660176" y="3286130"/>
            <a:ext cx="131885" cy="214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 u="none"/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4044458" y="419851"/>
            <a:ext cx="5099542" cy="428628"/>
          </a:xfrm>
          <a:prstGeom prst="rect">
            <a:avLst/>
          </a:prstGeom>
          <a:solidFill>
            <a:srgbClr val="81186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n-US" u="none" dirty="0" smtClean="0">
                <a:solidFill>
                  <a:schemeClr val="bg1"/>
                </a:solidFill>
                <a:latin typeface="Trebuchet MS" pitchFamily="34" charset="0"/>
              </a:rPr>
              <a:t>Sanger sequencing vs. NGS (2</a:t>
            </a:r>
            <a:r>
              <a:rPr lang="en-US" u="none" baseline="30000" dirty="0" smtClean="0">
                <a:solidFill>
                  <a:schemeClr val="bg1"/>
                </a:solidFill>
                <a:latin typeface="Trebuchet MS" pitchFamily="34" charset="0"/>
              </a:rPr>
              <a:t>nd</a:t>
            </a:r>
            <a:r>
              <a:rPr lang="en-US" u="none" dirty="0" smtClean="0">
                <a:solidFill>
                  <a:schemeClr val="bg1"/>
                </a:solidFill>
                <a:latin typeface="Trebuchet MS" pitchFamily="34" charset="0"/>
              </a:rPr>
              <a:t> and 3</a:t>
            </a:r>
            <a:r>
              <a:rPr lang="en-US" u="none" baseline="30000" dirty="0" smtClean="0">
                <a:solidFill>
                  <a:schemeClr val="bg1"/>
                </a:solidFill>
                <a:latin typeface="Trebuchet MS" pitchFamily="34" charset="0"/>
              </a:rPr>
              <a:t>rd</a:t>
            </a:r>
            <a:r>
              <a:rPr lang="en-US" u="none" dirty="0" smtClean="0">
                <a:solidFill>
                  <a:schemeClr val="bg1"/>
                </a:solidFill>
                <a:latin typeface="Trebuchet MS" pitchFamily="34" charset="0"/>
              </a:rPr>
              <a:t> generation)</a:t>
            </a:r>
            <a:endParaRPr lang="ca-ES" u="none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5" name="15 CuadroTexto"/>
          <p:cNvSpPr txBox="1">
            <a:spLocks noChangeArrowheads="1"/>
          </p:cNvSpPr>
          <p:nvPr/>
        </p:nvSpPr>
        <p:spPr bwMode="auto">
          <a:xfrm>
            <a:off x="6034316" y="5085189"/>
            <a:ext cx="232641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100" b="1" u="none" dirty="0"/>
              <a:t>4. Procesamiento imagen </a:t>
            </a:r>
            <a:r>
              <a:rPr lang="es-ES" sz="1100" b="1" u="none" dirty="0" smtClean="0"/>
              <a:t>y análisis de datos</a:t>
            </a:r>
            <a:endParaRPr lang="es-ES" sz="1100" b="1" u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NGS means high sequencing capacity</a:t>
            </a:r>
          </a:p>
        </p:txBody>
      </p:sp>
      <p:pic>
        <p:nvPicPr>
          <p:cNvPr id="21508" name="Picture 6" descr="Illumina HiSeq 20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3" y="1265241"/>
            <a:ext cx="188912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158875"/>
            <a:ext cx="1760538" cy="176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9 Rectángulo"/>
          <p:cNvSpPr>
            <a:spLocks noChangeArrowheads="1"/>
          </p:cNvSpPr>
          <p:nvPr/>
        </p:nvSpPr>
        <p:spPr bwMode="auto">
          <a:xfrm>
            <a:off x="1066800" y="3048006"/>
            <a:ext cx="12426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GS FLX 454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(ROCHE)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198" name="11 Rectángulo"/>
          <p:cNvSpPr>
            <a:spLocks noChangeArrowheads="1"/>
          </p:cNvSpPr>
          <p:nvPr/>
        </p:nvSpPr>
        <p:spPr bwMode="auto">
          <a:xfrm>
            <a:off x="3886200" y="3124206"/>
            <a:ext cx="13356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HiSeq 2000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(ILLUMINA)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200" name="13 Rectángulo"/>
          <p:cNvSpPr>
            <a:spLocks noChangeArrowheads="1"/>
          </p:cNvSpPr>
          <p:nvPr/>
        </p:nvSpPr>
        <p:spPr bwMode="auto">
          <a:xfrm>
            <a:off x="6553200" y="3048006"/>
            <a:ext cx="1398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5500xl SOLiD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 (ABI)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1513" name="Picture 8" descr="5500xl SOLiD Syste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1311275"/>
            <a:ext cx="1905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37338" y="3886200"/>
            <a:ext cx="2125662" cy="139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1 Rectángulo"/>
          <p:cNvSpPr>
            <a:spLocks noChangeArrowheads="1"/>
          </p:cNvSpPr>
          <p:nvPr/>
        </p:nvSpPr>
        <p:spPr bwMode="auto">
          <a:xfrm>
            <a:off x="6629400" y="5334000"/>
            <a:ext cx="2133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Ion TORRENT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1516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3" y="3733804"/>
            <a:ext cx="1319213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11 Rectángulo"/>
          <p:cNvSpPr>
            <a:spLocks noChangeArrowheads="1"/>
          </p:cNvSpPr>
          <p:nvPr/>
        </p:nvSpPr>
        <p:spPr bwMode="auto">
          <a:xfrm>
            <a:off x="762000" y="5486400"/>
            <a:ext cx="2133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GS Junior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1518" name="Picture 15" descr="http://upload.wikimedia.org/wikipedia/commons/7/7b/Illumina_MiSeq_sequence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29000" y="3810000"/>
            <a:ext cx="1989138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9" name="15 Rectángulo"/>
          <p:cNvSpPr>
            <a:spLocks noChangeArrowheads="1"/>
          </p:cNvSpPr>
          <p:nvPr/>
        </p:nvSpPr>
        <p:spPr bwMode="auto">
          <a:xfrm>
            <a:off x="3886200" y="5257800"/>
            <a:ext cx="152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MiSeq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(ILLUMINA)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  <p:bldP spid="8198" grpId="0" autoUpdateAnimBg="0"/>
      <p:bldP spid="8200" grpId="0" autoUpdateAnimBg="0"/>
      <p:bldP spid="2" grpId="0" autoUpdateAnimBg="0"/>
      <p:bldP spid="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NGS: (much) More per (much) less</a:t>
            </a:r>
            <a:endParaRPr lang="en-US" smtClean="0"/>
          </a:p>
        </p:txBody>
      </p:sp>
      <p:pic>
        <p:nvPicPr>
          <p:cNvPr id="23556" name="2 Imagen" descr="cost_i_capacitat_de_sequenciaci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0901" y="1340770"/>
            <a:ext cx="5476875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680124" y="5896448"/>
            <a:ext cx="18473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ca-ES" u="sng">
              <a:latin typeface="Calibri" pitchFamily="34" charset="0"/>
            </a:endParaRPr>
          </a:p>
        </p:txBody>
      </p:sp>
      <p:graphicFrame>
        <p:nvGraphicFramePr>
          <p:cNvPr id="5" name="Group 313"/>
          <p:cNvGraphicFramePr>
            <a:graphicFrameLocks noGrp="1"/>
          </p:cNvGraphicFramePr>
          <p:nvPr/>
        </p:nvGraphicFramePr>
        <p:xfrm>
          <a:off x="317989" y="2204866"/>
          <a:ext cx="8508022" cy="4504819"/>
        </p:xfrm>
        <a:graphic>
          <a:graphicData uri="http://schemas.openxmlformats.org/drawingml/2006/table">
            <a:tbl>
              <a:tblPr/>
              <a:tblGrid>
                <a:gridCol w="1794661"/>
                <a:gridCol w="1927599"/>
                <a:gridCol w="2459350"/>
                <a:gridCol w="2326412"/>
              </a:tblGrid>
              <a:tr h="144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PLATFORM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ROCHE GS FLX+ 454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ILLUMINA HISEQ 2500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ION PROTON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0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ca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Library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preparation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emPCR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Bridge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amplification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emPCR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Sequencing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chemistry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Pyrosequencing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Reversible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dye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terminators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pH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change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Read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length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Up to 1000bp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From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2x125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bp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to 2x300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bp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Up to 200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bp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Run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time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22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hrs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7 hrs-6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days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From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2 to 4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hrs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Throughput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/</a:t>
                      </a: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run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Up to 700 Mb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500-1000Gb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Up </a:t>
                      </a:r>
                      <a:r>
                        <a:rPr kumimoji="0" lang="es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to</a:t>
                      </a: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60 </a:t>
                      </a:r>
                      <a:r>
                        <a:rPr kumimoji="0" lang="es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Gb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Equipment</a:t>
                      </a:r>
                      <a:r>
                        <a:rPr kumimoji="0" lang="es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es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Cost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500.000 $</a:t>
                      </a: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750.000 $</a:t>
                      </a: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250.000 $</a:t>
                      </a: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Reagents</a:t>
                      </a:r>
                      <a:r>
                        <a:rPr kumimoji="0" lang="es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es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Cost</a:t>
                      </a:r>
                      <a:r>
                        <a:rPr kumimoji="0" lang="es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/</a:t>
                      </a:r>
                      <a:r>
                        <a:rPr kumimoji="0" lang="es-E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run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8.000 $</a:t>
                      </a: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5.500 $</a:t>
                      </a: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1.000 $</a:t>
                      </a: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GOOD!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Longest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read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length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High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throughput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/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low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cost per base/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ease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of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use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Quick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,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easy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to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use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and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cheap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BAD!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High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error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rate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in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homopolymers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(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&gt;6); very expensive; low throughput; not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automatized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at all</a:t>
                      </a: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Short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sequences</a:t>
                      </a:r>
                      <a:endParaRPr kumimoji="0" lang="ca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Strand-specific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errors,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substitutions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towards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end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of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read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, base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substitution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errors (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sistematic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error GGT &gt;GGG)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Errors in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homopolymers</a:t>
                      </a:r>
                      <a:endParaRPr kumimoji="0" lang="ca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Higher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bias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than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Illumina</a:t>
                      </a:r>
                      <a:endParaRPr kumimoji="0" lang="ca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77913" marR="779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283"/>
          <p:cNvGrpSpPr>
            <a:grpSpLocks/>
          </p:cNvGrpSpPr>
          <p:nvPr/>
        </p:nvGrpSpPr>
        <p:grpSpPr bwMode="auto">
          <a:xfrm>
            <a:off x="2444631" y="1124744"/>
            <a:ext cx="1196807" cy="1008112"/>
            <a:chOff x="1927" y="527"/>
            <a:chExt cx="726" cy="604"/>
          </a:xfrm>
        </p:grpSpPr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27" y="527"/>
              <a:ext cx="726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278"/>
            <p:cNvSpPr>
              <a:spLocks noChangeArrowheads="1"/>
            </p:cNvSpPr>
            <p:nvPr/>
          </p:nvSpPr>
          <p:spPr bwMode="auto">
            <a:xfrm>
              <a:off x="1927" y="527"/>
              <a:ext cx="726" cy="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ca-ES"/>
            </a:p>
          </p:txBody>
        </p:sp>
      </p:grpSp>
      <p:grpSp>
        <p:nvGrpSpPr>
          <p:cNvPr id="3" name="Group 282"/>
          <p:cNvGrpSpPr>
            <a:grpSpLocks/>
          </p:cNvGrpSpPr>
          <p:nvPr/>
        </p:nvGrpSpPr>
        <p:grpSpPr bwMode="auto">
          <a:xfrm>
            <a:off x="4572003" y="1124744"/>
            <a:ext cx="1196807" cy="1008112"/>
            <a:chOff x="3288" y="527"/>
            <a:chExt cx="726" cy="590"/>
          </a:xfrm>
        </p:grpSpPr>
        <p:pic>
          <p:nvPicPr>
            <p:cNvPr id="11" name="Picture 6" descr="Illumina HiSeq 2000"/>
            <p:cNvPicPr>
              <a:picLocks noChangeAspect="1" noChangeArrowheads="1"/>
            </p:cNvPicPr>
            <p:nvPr/>
          </p:nvPicPr>
          <p:blipFill>
            <a:blip r:embed="rId4" cstate="print"/>
            <a:srcRect b="22205"/>
            <a:stretch>
              <a:fillRect/>
            </a:stretch>
          </p:blipFill>
          <p:spPr bwMode="auto">
            <a:xfrm>
              <a:off x="3288" y="527"/>
              <a:ext cx="726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279"/>
            <p:cNvSpPr>
              <a:spLocks noChangeArrowheads="1"/>
            </p:cNvSpPr>
            <p:nvPr/>
          </p:nvSpPr>
          <p:spPr bwMode="auto">
            <a:xfrm>
              <a:off x="3288" y="527"/>
              <a:ext cx="726" cy="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ca-ES"/>
            </a:p>
          </p:txBody>
        </p:sp>
      </p:grp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/>
          <a:srcRect l="11454" t="5684" r="16001" b="25348"/>
          <a:stretch>
            <a:fillRect/>
          </a:stretch>
        </p:blipFill>
        <p:spPr bwMode="auto">
          <a:xfrm>
            <a:off x="7031353" y="1124744"/>
            <a:ext cx="1457203" cy="1008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66068" y="5949285"/>
            <a:ext cx="1890346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044458" y="404664"/>
            <a:ext cx="5099542" cy="428628"/>
          </a:xfrm>
          <a:prstGeom prst="rect">
            <a:avLst/>
          </a:prstGeom>
          <a:solidFill>
            <a:srgbClr val="81186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n-US" sz="2000" u="none" dirty="0" smtClean="0">
                <a:solidFill>
                  <a:schemeClr val="bg1"/>
                </a:solidFill>
                <a:latin typeface="Trebuchet MS" pitchFamily="34" charset="0"/>
              </a:rPr>
              <a:t>NGS platforms comparison</a:t>
            </a:r>
            <a:endParaRPr lang="ca-ES" u="none" dirty="0">
              <a:solidFill>
                <a:schemeClr val="bg1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133606"/>
            <a:ext cx="77724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 smtClean="0"/>
              <a:t>Introduction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4000" dirty="0" err="1" smtClean="0"/>
              <a:t>Comparison</a:t>
            </a:r>
            <a:r>
              <a:rPr lang="ca-ES" sz="4000" dirty="0" smtClean="0"/>
              <a:t> </a:t>
            </a:r>
            <a:r>
              <a:rPr lang="ca-ES" sz="4000" dirty="0" err="1" smtClean="0"/>
              <a:t>between</a:t>
            </a:r>
            <a:r>
              <a:rPr lang="ca-ES" sz="4000" dirty="0" smtClean="0"/>
              <a:t> </a:t>
            </a:r>
            <a:r>
              <a:rPr lang="ca-ES" sz="4000" dirty="0" err="1" smtClean="0"/>
              <a:t>small</a:t>
            </a:r>
            <a:r>
              <a:rPr lang="ca-ES" sz="4000" dirty="0" smtClean="0"/>
              <a:t> </a:t>
            </a:r>
            <a:r>
              <a:rPr lang="ca-ES" sz="4000" dirty="0" err="1" smtClean="0"/>
              <a:t>sequencers</a:t>
            </a:r>
            <a:endParaRPr lang="ca-ES" sz="4000" dirty="0" smtClean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317991" y="1772816"/>
          <a:ext cx="8534401" cy="4346376"/>
        </p:xfrm>
        <a:graphic>
          <a:graphicData uri="http://schemas.openxmlformats.org/drawingml/2006/table">
            <a:tbl>
              <a:tblPr/>
              <a:tblGrid>
                <a:gridCol w="2078706"/>
                <a:gridCol w="1039353"/>
                <a:gridCol w="966159"/>
                <a:gridCol w="1785929"/>
                <a:gridCol w="1712735"/>
                <a:gridCol w="951519"/>
              </a:tblGrid>
              <a:tr h="724396"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Next-Gen Sequencer</a:t>
                      </a:r>
                    </a:p>
                  </a:txBody>
                  <a:tcPr marL="23356" marR="23356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Machine Cost</a:t>
                      </a:r>
                    </a:p>
                  </a:txBody>
                  <a:tcPr marL="23356" marR="23356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Cost </a:t>
                      </a:r>
                      <a:endParaRPr lang="en-US" sz="1400" b="1" i="1" dirty="0" smtClean="0">
                        <a:solidFill>
                          <a:srgbClr val="3D3D3D"/>
                        </a:solidFill>
                      </a:endParaRPr>
                    </a:p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per </a:t>
                      </a:r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run</a:t>
                      </a:r>
                    </a:p>
                  </a:txBody>
                  <a:tcPr marL="23356" marR="23356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Minimum </a:t>
                      </a:r>
                      <a:endParaRPr lang="en-US" sz="1400" b="1" i="1" dirty="0" smtClean="0">
                        <a:solidFill>
                          <a:srgbClr val="3D3D3D"/>
                        </a:solidFill>
                      </a:endParaRPr>
                    </a:p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Throughput</a:t>
                      </a:r>
                      <a:endParaRPr lang="en-US" sz="1400" b="1" i="1" dirty="0">
                        <a:solidFill>
                          <a:srgbClr val="3D3D3D"/>
                        </a:solidFill>
                      </a:endParaRPr>
                    </a:p>
                  </a:txBody>
                  <a:tcPr marL="23356" marR="23356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Sequencing </a:t>
                      </a:r>
                      <a:endParaRPr lang="en-US" sz="1400" b="1" i="1" dirty="0" smtClean="0">
                        <a:solidFill>
                          <a:srgbClr val="3D3D3D"/>
                        </a:solidFill>
                      </a:endParaRPr>
                    </a:p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Run </a:t>
                      </a:r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Time</a:t>
                      </a:r>
                    </a:p>
                  </a:txBody>
                  <a:tcPr marL="23356" marR="23356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Cost</a:t>
                      </a:r>
                    </a:p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 per </a:t>
                      </a:r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Mb</a:t>
                      </a:r>
                    </a:p>
                  </a:txBody>
                  <a:tcPr marL="23356" marR="23356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 err="1">
                          <a:solidFill>
                            <a:srgbClr val="3D3D3D"/>
                          </a:solidFill>
                        </a:rPr>
                        <a:t>Illumina</a:t>
                      </a:r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3D3D3D"/>
                          </a:solidFill>
                        </a:rPr>
                        <a:t>MiSeq</a:t>
                      </a:r>
                      <a:endParaRPr lang="en-US" sz="1400" b="1" dirty="0">
                        <a:solidFill>
                          <a:srgbClr val="3D3D3D"/>
                        </a:solidFill>
                      </a:endParaRP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$125,000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$750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solidFill>
                            <a:srgbClr val="3D3D3D"/>
                          </a:solidFill>
                        </a:rPr>
                        <a:t>1500 </a:t>
                      </a:r>
                      <a:r>
                        <a:rPr lang="pt-BR" sz="1400" dirty="0" err="1">
                          <a:solidFill>
                            <a:srgbClr val="3D3D3D"/>
                          </a:solidFill>
                        </a:rPr>
                        <a:t>Mb</a:t>
                      </a:r>
                      <a:r>
                        <a:rPr lang="pt-BR" sz="1400" dirty="0">
                          <a:solidFill>
                            <a:srgbClr val="3D3D3D"/>
                          </a:solidFill>
                        </a:rPr>
                        <a:t> </a:t>
                      </a:r>
                      <a:endParaRPr lang="pt-BR" sz="1400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pt-BR" sz="1400" dirty="0" smtClean="0">
                          <a:solidFill>
                            <a:srgbClr val="3D3D3D"/>
                          </a:solidFill>
                        </a:rPr>
                        <a:t>(</a:t>
                      </a:r>
                      <a:r>
                        <a:rPr lang="pt-BR" sz="1400" dirty="0">
                          <a:solidFill>
                            <a:srgbClr val="3D3D3D"/>
                          </a:solidFill>
                        </a:rPr>
                        <a:t>2 x 150 Bases)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27 Hours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$0.5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454 GS Junior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$108,000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$1,100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35 Mb </a:t>
                      </a:r>
                      <a:endParaRPr lang="en-US" sz="1400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en-US" sz="1400" dirty="0" smtClean="0">
                          <a:solidFill>
                            <a:srgbClr val="3D3D3D"/>
                          </a:solidFill>
                        </a:rPr>
                        <a:t>(</a:t>
                      </a:r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400 Bases)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8 Hours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$31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Ion Torrent </a:t>
                      </a:r>
                      <a:endParaRPr lang="en-US" sz="1400" b="1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en-US" sz="1400" b="1" dirty="0" smtClean="0">
                          <a:solidFill>
                            <a:srgbClr val="3D3D3D"/>
                          </a:solidFill>
                        </a:rPr>
                        <a:t>PGM- </a:t>
                      </a:r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314 Chip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$80,490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$225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solidFill>
                            <a:srgbClr val="3D3D3D"/>
                          </a:solidFill>
                        </a:rPr>
                        <a:t>10Mb</a:t>
                      </a:r>
                    </a:p>
                    <a:p>
                      <a:pPr fontAlgn="t"/>
                      <a:r>
                        <a:rPr lang="en-US" sz="1400" dirty="0" smtClean="0">
                          <a:solidFill>
                            <a:srgbClr val="3D3D3D"/>
                          </a:solidFill>
                        </a:rPr>
                        <a:t>(</a:t>
                      </a:r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100 Bases)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3 Hours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$22.5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Ion Torrent </a:t>
                      </a:r>
                      <a:endParaRPr lang="en-US" sz="1400" b="1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en-US" sz="1400" b="1" dirty="0" smtClean="0">
                          <a:solidFill>
                            <a:srgbClr val="3D3D3D"/>
                          </a:solidFill>
                        </a:rPr>
                        <a:t>PGM </a:t>
                      </a:r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- 316 Chip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$80,490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$425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100Mb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3 Hours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$4.25</a:t>
                      </a:r>
                    </a:p>
                  </a:txBody>
                  <a:tcPr marL="23356" marR="23356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Ion Torrent </a:t>
                      </a:r>
                      <a:endParaRPr lang="en-US" sz="1400" b="1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en-US" sz="1400" b="1" dirty="0" smtClean="0">
                          <a:solidFill>
                            <a:srgbClr val="3D3D3D"/>
                          </a:solidFill>
                        </a:rPr>
                        <a:t>PGM </a:t>
                      </a:r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- 318 Chip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$80,490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$625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1000Mb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3 Hours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$0.63</a:t>
                      </a:r>
                    </a:p>
                  </a:txBody>
                  <a:tcPr marL="23356" marR="23356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ES" smtClean="0"/>
              <a:t>Bioinformatics challenges of 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smtClean="0"/>
              <a:t>I have my sequences/images. Now what?</a:t>
            </a:r>
          </a:p>
        </p:txBody>
      </p:sp>
      <p:pic>
        <p:nvPicPr>
          <p:cNvPr id="38916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2559"/>
          <a:stretch>
            <a:fillRect/>
          </a:stretch>
        </p:blipFill>
        <p:spPr>
          <a:xfrm>
            <a:off x="1547815" y="1350963"/>
            <a:ext cx="6035675" cy="4221162"/>
          </a:xfrm>
          <a:ln w="25400">
            <a:solidFill>
              <a:schemeClr val="bg2"/>
            </a:solidFill>
            <a:miter lim="800000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smtClean="0"/>
              <a:t>NGS </a:t>
            </a:r>
            <a:r>
              <a:rPr lang="es-ES" sz="4000" dirty="0" err="1" smtClean="0"/>
              <a:t>pushes</a:t>
            </a:r>
            <a:r>
              <a:rPr lang="es-ES" sz="4000" dirty="0" smtClean="0"/>
              <a:t> (</a:t>
            </a:r>
            <a:r>
              <a:rPr lang="es-ES" sz="4000" dirty="0" err="1" smtClean="0"/>
              <a:t>bio</a:t>
            </a:r>
            <a:r>
              <a:rPr lang="es-ES" sz="4000" dirty="0" smtClean="0"/>
              <a:t>)</a:t>
            </a:r>
            <a:r>
              <a:rPr lang="es-ES" sz="4000" dirty="0" err="1" smtClean="0"/>
              <a:t>informatics</a:t>
            </a:r>
            <a:r>
              <a:rPr lang="es-ES" sz="4000" dirty="0" smtClean="0"/>
              <a:t> </a:t>
            </a:r>
            <a:r>
              <a:rPr lang="es-ES" sz="4000" dirty="0" err="1" smtClean="0"/>
              <a:t>needs</a:t>
            </a:r>
            <a:r>
              <a:rPr lang="es-ES" sz="4000" dirty="0" smtClean="0"/>
              <a:t> up</a:t>
            </a:r>
          </a:p>
        </p:txBody>
      </p:sp>
      <p:sp>
        <p:nvSpPr>
          <p:cNvPr id="39940" name="Text Box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Need for large amount of CPU power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Informatics groups must manage computer clusters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Challenges in parallelizing existing software or redesign of algorithms to work in a parallel environment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Another level of software complexity and challenges to interoperability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VERY large text files (~10 million lines long)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Can’t do ‘business as usual’ with familiar tools such as Perl/Python.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Impossible memory usage and execution time 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Impossible to browse for problems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Need sequence Quality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Data management issues</a:t>
            </a:r>
          </a:p>
        </p:txBody>
      </p:sp>
      <p:sp>
        <p:nvSpPr>
          <p:cNvPr id="40964" name="Text Box 4"/>
          <p:cNvSpPr>
            <a:spLocks noGrp="1" noChangeArrowheads="1"/>
          </p:cNvSpPr>
          <p:nvPr>
            <p:ph type="body" idx="1"/>
          </p:nvPr>
        </p:nvSpPr>
        <p:spPr>
          <a:xfrm>
            <a:off x="457201" y="1484784"/>
            <a:ext cx="8228135" cy="4392488"/>
          </a:xfrm>
        </p:spPr>
        <p:txBody>
          <a:bodyPr/>
          <a:lstStyle/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/>
              <a:t>Raw data are large. How long should be kept?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/>
              <a:t>Processed data are manageable for most people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20 million reads (50bp) ~1Gb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/>
              <a:t>More of an issue for a facility: </a:t>
            </a:r>
            <a:r>
              <a:rPr lang="en-US" sz="2800" dirty="0" err="1" smtClean="0"/>
              <a:t>HiSeq</a:t>
            </a:r>
            <a:r>
              <a:rPr lang="en-US" sz="2800" dirty="0" smtClean="0"/>
              <a:t> recommends </a:t>
            </a:r>
            <a:br>
              <a:rPr lang="en-US" sz="2800" dirty="0" smtClean="0"/>
            </a:br>
            <a:r>
              <a:rPr lang="en-US" sz="2800" dirty="0" smtClean="0"/>
              <a:t>32 CPU cores, each with 4GB RAM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/>
              <a:t>Certain studies much more data intensive than other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Whole genome sequencing</a:t>
            </a:r>
          </a:p>
          <a:p>
            <a:pPr lvl="2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/>
              <a:t>A 30X coverage genome pair (tumor/normal) ~500 GB</a:t>
            </a:r>
          </a:p>
          <a:p>
            <a:pPr lvl="2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/>
              <a:t>50 genome pairs ~ 25 TB</a:t>
            </a:r>
          </a:p>
          <a:p>
            <a:pPr lvl="2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1600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So what?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s-ES" sz="2800" dirty="0" smtClean="0"/>
              <a:t>In NGS </a:t>
            </a:r>
            <a:r>
              <a:rPr lang="es-ES" sz="2800" dirty="0" err="1" smtClean="0"/>
              <a:t>we</a:t>
            </a:r>
            <a:r>
              <a:rPr lang="es-ES" sz="2800" dirty="0" smtClean="0"/>
              <a:t> </a:t>
            </a:r>
            <a:r>
              <a:rPr lang="es-ES" sz="2800" dirty="0" err="1" smtClean="0"/>
              <a:t>have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process</a:t>
            </a:r>
            <a:r>
              <a:rPr lang="es-ES" sz="2800" dirty="0" smtClean="0"/>
              <a:t> </a:t>
            </a:r>
            <a:r>
              <a:rPr lang="es-ES" sz="2800" dirty="0" err="1" smtClean="0"/>
              <a:t>really</a:t>
            </a:r>
            <a:r>
              <a:rPr lang="es-ES" sz="2800" dirty="0" smtClean="0"/>
              <a:t> </a:t>
            </a:r>
            <a:r>
              <a:rPr lang="es-ES" sz="2800" dirty="0" err="1" smtClean="0"/>
              <a:t>big</a:t>
            </a:r>
            <a:r>
              <a:rPr lang="es-ES" sz="2800" dirty="0" smtClean="0"/>
              <a:t> </a:t>
            </a:r>
            <a:r>
              <a:rPr lang="es-ES" sz="2800" dirty="0" err="1" smtClean="0"/>
              <a:t>amounts</a:t>
            </a:r>
            <a:r>
              <a:rPr lang="es-ES" sz="2800" dirty="0" smtClean="0"/>
              <a:t> of data, </a:t>
            </a:r>
            <a:r>
              <a:rPr lang="es-ES" sz="2800" dirty="0" err="1" smtClean="0"/>
              <a:t>which</a:t>
            </a:r>
            <a:r>
              <a:rPr lang="es-ES" sz="2800" dirty="0" smtClean="0"/>
              <a:t> </a:t>
            </a:r>
            <a:r>
              <a:rPr lang="es-ES" sz="2800" dirty="0" err="1" smtClean="0"/>
              <a:t>is</a:t>
            </a:r>
            <a:r>
              <a:rPr lang="es-ES" sz="2800" dirty="0" smtClean="0"/>
              <a:t> </a:t>
            </a:r>
            <a:r>
              <a:rPr lang="es-ES" sz="2800" dirty="0" err="1" smtClean="0"/>
              <a:t>not</a:t>
            </a:r>
            <a:r>
              <a:rPr lang="es-ES" sz="2800" dirty="0" smtClean="0"/>
              <a:t> trivial in </a:t>
            </a:r>
            <a:r>
              <a:rPr lang="es-ES" sz="2800" dirty="0" err="1" smtClean="0"/>
              <a:t>computing</a:t>
            </a:r>
            <a:r>
              <a:rPr lang="es-ES" sz="2800" dirty="0" smtClean="0"/>
              <a:t> </a:t>
            </a:r>
            <a:r>
              <a:rPr lang="es-ES" sz="2800" dirty="0" err="1" smtClean="0"/>
              <a:t>terms</a:t>
            </a:r>
            <a:r>
              <a:rPr lang="es-ES" sz="28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Big NGS </a:t>
            </a:r>
            <a:r>
              <a:rPr lang="es-ES" sz="2800" dirty="0" err="1" smtClean="0"/>
              <a:t>projects</a:t>
            </a:r>
            <a:r>
              <a:rPr lang="es-ES" sz="2800" dirty="0" smtClean="0"/>
              <a:t> </a:t>
            </a:r>
            <a:r>
              <a:rPr lang="es-ES" sz="2800" dirty="0" err="1" smtClean="0"/>
              <a:t>require</a:t>
            </a:r>
            <a:r>
              <a:rPr lang="es-ES" sz="2800" dirty="0" smtClean="0"/>
              <a:t> </a:t>
            </a:r>
            <a:r>
              <a:rPr lang="es-ES" sz="2800" dirty="0" err="1" smtClean="0"/>
              <a:t>supercomputing</a:t>
            </a:r>
            <a:r>
              <a:rPr lang="es-ES" sz="2800" dirty="0" smtClean="0"/>
              <a:t> </a:t>
            </a:r>
            <a:r>
              <a:rPr lang="es-ES" sz="2800" dirty="0" err="1" smtClean="0"/>
              <a:t>infrastructures</a:t>
            </a:r>
            <a:r>
              <a:rPr lang="es-ES" sz="28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err="1" smtClean="0"/>
              <a:t>Or</a:t>
            </a:r>
            <a:r>
              <a:rPr lang="es-ES" sz="2800" dirty="0" smtClean="0"/>
              <a:t> </a:t>
            </a:r>
            <a:r>
              <a:rPr lang="es-ES" sz="2800" dirty="0" err="1" smtClean="0"/>
              <a:t>put</a:t>
            </a:r>
            <a:r>
              <a:rPr lang="es-ES" sz="2800" dirty="0" smtClean="0"/>
              <a:t> </a:t>
            </a:r>
            <a:r>
              <a:rPr lang="es-ES" sz="2800" dirty="0" err="1" smtClean="0"/>
              <a:t>another</a:t>
            </a:r>
            <a:r>
              <a:rPr lang="es-ES" sz="2800" dirty="0" smtClean="0"/>
              <a:t> </a:t>
            </a:r>
            <a:r>
              <a:rPr lang="es-ES" sz="2800" dirty="0" err="1" smtClean="0"/>
              <a:t>way</a:t>
            </a:r>
            <a:r>
              <a:rPr lang="es-ES" sz="2800" dirty="0" smtClean="0"/>
              <a:t>: </a:t>
            </a:r>
            <a:r>
              <a:rPr lang="es-ES" sz="2800" dirty="0" err="1" smtClean="0"/>
              <a:t>it's</a:t>
            </a:r>
            <a:r>
              <a:rPr lang="es-ES" sz="2800" dirty="0" smtClean="0"/>
              <a:t> </a:t>
            </a:r>
            <a:r>
              <a:rPr lang="es-ES" sz="2800" dirty="0" err="1" smtClean="0"/>
              <a:t>not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case </a:t>
            </a:r>
            <a:r>
              <a:rPr lang="es-ES" sz="2800" dirty="0" err="1" smtClean="0"/>
              <a:t>that</a:t>
            </a:r>
            <a:r>
              <a:rPr lang="es-ES" sz="2800" dirty="0" smtClean="0"/>
              <a:t> </a:t>
            </a:r>
            <a:r>
              <a:rPr lang="es-ES" sz="2800" dirty="0" err="1" smtClean="0"/>
              <a:t>anyone</a:t>
            </a:r>
            <a:r>
              <a:rPr lang="es-ES" sz="2800" dirty="0" smtClean="0"/>
              <a:t> can do </a:t>
            </a:r>
            <a:r>
              <a:rPr lang="es-ES" sz="2800" dirty="0" err="1" smtClean="0"/>
              <a:t>everything</a:t>
            </a:r>
            <a:r>
              <a:rPr lang="es-ES" sz="2800" dirty="0" smtClean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s-ES" sz="2400" dirty="0" smtClean="0"/>
              <a:t>Small </a:t>
            </a:r>
            <a:r>
              <a:rPr lang="es-ES" sz="2400" dirty="0" err="1" smtClean="0"/>
              <a:t>facilities</a:t>
            </a:r>
            <a:r>
              <a:rPr lang="es-ES" sz="2400" dirty="0" smtClean="0"/>
              <a:t> </a:t>
            </a:r>
            <a:r>
              <a:rPr lang="es-ES" sz="2400" dirty="0" err="1" smtClean="0"/>
              <a:t>must</a:t>
            </a:r>
            <a:r>
              <a:rPr lang="es-ES" sz="2400" dirty="0" smtClean="0"/>
              <a:t> </a:t>
            </a:r>
            <a:r>
              <a:rPr lang="es-ES" sz="2400" dirty="0" err="1" smtClean="0"/>
              <a:t>carefully</a:t>
            </a:r>
            <a:r>
              <a:rPr lang="es-ES" sz="2400" dirty="0" smtClean="0"/>
              <a:t> </a:t>
            </a:r>
            <a:r>
              <a:rPr lang="es-ES" sz="2400" dirty="0" err="1" smtClean="0"/>
              <a:t>choose</a:t>
            </a:r>
            <a:r>
              <a:rPr lang="es-ES" sz="2400" dirty="0" smtClean="0"/>
              <a:t> </a:t>
            </a:r>
            <a:r>
              <a:rPr lang="es-ES" sz="2400" dirty="0" err="1" smtClean="0"/>
              <a:t>their</a:t>
            </a:r>
            <a:r>
              <a:rPr lang="es-ES" sz="2400" dirty="0" smtClean="0"/>
              <a:t> </a:t>
            </a:r>
            <a:r>
              <a:rPr lang="es-ES" sz="2400" dirty="0" err="1" smtClean="0"/>
              <a:t>projects</a:t>
            </a:r>
            <a:r>
              <a:rPr lang="es-ES" sz="2400" dirty="0" smtClean="0"/>
              <a:t> </a:t>
            </a:r>
            <a:r>
              <a:rPr lang="es-ES" sz="2400" dirty="0" err="1" smtClean="0"/>
              <a:t>to</a:t>
            </a:r>
            <a:r>
              <a:rPr lang="es-ES" sz="2400" dirty="0" smtClean="0"/>
              <a:t> </a:t>
            </a:r>
            <a:r>
              <a:rPr lang="es-ES" sz="2400" dirty="0" err="1" smtClean="0"/>
              <a:t>be</a:t>
            </a:r>
            <a:r>
              <a:rPr lang="es-ES" sz="2400" dirty="0" smtClean="0"/>
              <a:t> </a:t>
            </a:r>
            <a:r>
              <a:rPr lang="es-ES" sz="2400" dirty="0" err="1" smtClean="0"/>
              <a:t>scaled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their</a:t>
            </a:r>
            <a:r>
              <a:rPr lang="es-ES" sz="2400" dirty="0" smtClean="0"/>
              <a:t> </a:t>
            </a:r>
            <a:r>
              <a:rPr lang="es-ES" sz="2400" dirty="0" err="1" smtClean="0"/>
              <a:t>computing</a:t>
            </a:r>
            <a:r>
              <a:rPr lang="es-ES" sz="2400" dirty="0" smtClean="0"/>
              <a:t> </a:t>
            </a:r>
            <a:r>
              <a:rPr lang="es-ES" sz="2400" dirty="0" err="1" smtClean="0"/>
              <a:t>capabilities</a:t>
            </a:r>
            <a:r>
              <a:rPr lang="es-ES" sz="2400" dirty="0" smtClean="0"/>
              <a:t>.</a:t>
            </a:r>
          </a:p>
          <a:p>
            <a:pPr lvl="1"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" sz="2800" dirty="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err="1" smtClean="0"/>
              <a:t>Computational</a:t>
            </a:r>
            <a:r>
              <a:rPr lang="es-ES" sz="4000" dirty="0" smtClean="0"/>
              <a:t> </a:t>
            </a:r>
            <a:r>
              <a:rPr lang="es-ES" sz="4000" dirty="0" err="1" smtClean="0"/>
              <a:t>infrastructure</a:t>
            </a:r>
            <a:r>
              <a:rPr lang="es-ES" sz="4000" dirty="0" smtClean="0"/>
              <a:t> </a:t>
            </a:r>
            <a:r>
              <a:rPr lang="es-ES" sz="4000" dirty="0" err="1" smtClean="0"/>
              <a:t>for</a:t>
            </a:r>
            <a:r>
              <a:rPr lang="es-ES" sz="4000" dirty="0" smtClean="0"/>
              <a:t> NGS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3600" smtClean="0"/>
              <a:t>Infrastructures of different size 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3200" i="1" smtClean="0"/>
              <a:t>Small, 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3200" i="1" smtClean="0"/>
              <a:t>Medium, 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3200" i="1" smtClean="0"/>
              <a:t>Big </a:t>
            </a:r>
          </a:p>
          <a:p>
            <a:pPr lvl="1">
              <a:buFont typeface="Times New Roman" pitchFamily="18" charset="0"/>
              <a:buNone/>
            </a:pPr>
            <a:r>
              <a:rPr lang="es-ES" sz="3200" smtClean="0"/>
              <a:t>provide diverse capabilities </a:t>
            </a:r>
          </a:p>
          <a:p>
            <a:pPr lvl="1">
              <a:buFont typeface="Times New Roman" pitchFamily="18" charset="0"/>
              <a:buNone/>
            </a:pPr>
            <a:r>
              <a:rPr lang="es-ES" sz="3200" smtClean="0"/>
              <a:t>for a wide range of project types.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Small infrastructure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400" dirty="0" err="1" smtClean="0"/>
              <a:t>Recommended</a:t>
            </a:r>
            <a:r>
              <a:rPr lang="es-ES" sz="2400" dirty="0" smtClean="0"/>
              <a:t> at </a:t>
            </a:r>
            <a:r>
              <a:rPr lang="es-ES" sz="2400" dirty="0" err="1" smtClean="0"/>
              <a:t>least</a:t>
            </a:r>
            <a:r>
              <a:rPr lang="es-ES" sz="2400" dirty="0" smtClean="0"/>
              <a:t> 2 machines </a:t>
            </a:r>
          </a:p>
          <a:p>
            <a:pPr lvl="1"/>
            <a:r>
              <a:rPr lang="es-ES" sz="2000" dirty="0" smtClean="0"/>
              <a:t>8 </a:t>
            </a:r>
            <a:r>
              <a:rPr lang="es-ES" sz="2000" dirty="0" err="1" smtClean="0"/>
              <a:t>or</a:t>
            </a:r>
            <a:r>
              <a:rPr lang="es-ES" sz="2000" dirty="0" smtClean="0"/>
              <a:t> 12 </a:t>
            </a:r>
            <a:r>
              <a:rPr lang="es-ES" sz="2000" dirty="0" err="1" smtClean="0"/>
              <a:t>cores</a:t>
            </a:r>
            <a:r>
              <a:rPr lang="es-ES" sz="2000" dirty="0" smtClean="0"/>
              <a:t> </a:t>
            </a:r>
            <a:r>
              <a:rPr lang="es-ES" sz="2000" dirty="0" err="1" smtClean="0"/>
              <a:t>each</a:t>
            </a:r>
            <a:r>
              <a:rPr lang="es-ES" sz="2000" dirty="0" smtClean="0"/>
              <a:t> machine.</a:t>
            </a:r>
          </a:p>
          <a:p>
            <a:pPr lvl="1"/>
            <a:r>
              <a:rPr lang="es-ES" sz="2000" dirty="0" smtClean="0"/>
              <a:t>48Gb </a:t>
            </a:r>
            <a:r>
              <a:rPr lang="es-ES" sz="2000" dirty="0" err="1" smtClean="0"/>
              <a:t>ram</a:t>
            </a:r>
            <a:r>
              <a:rPr lang="es-ES" sz="2000" dirty="0" smtClean="0"/>
              <a:t> </a:t>
            </a:r>
            <a:r>
              <a:rPr lang="es-ES" sz="2000" dirty="0" err="1" smtClean="0"/>
              <a:t>minimum</a:t>
            </a:r>
            <a:r>
              <a:rPr lang="es-ES" sz="2000" dirty="0" smtClean="0"/>
              <a:t> </a:t>
            </a:r>
            <a:r>
              <a:rPr lang="es-ES" sz="2000" dirty="0" err="1" smtClean="0"/>
              <a:t>each</a:t>
            </a:r>
            <a:r>
              <a:rPr lang="es-ES" sz="2000" dirty="0" smtClean="0"/>
              <a:t> machine.</a:t>
            </a:r>
          </a:p>
          <a:p>
            <a:pPr lvl="1"/>
            <a:r>
              <a:rPr lang="es-ES" sz="2000" dirty="0" smtClean="0"/>
              <a:t>BIG local disk. At </a:t>
            </a:r>
            <a:r>
              <a:rPr lang="es-ES" sz="2000" dirty="0" err="1" smtClean="0"/>
              <a:t>least</a:t>
            </a:r>
            <a:r>
              <a:rPr lang="es-ES" sz="2000" dirty="0" smtClean="0"/>
              <a:t> 4TB </a:t>
            </a:r>
            <a:r>
              <a:rPr lang="es-ES" sz="2000" dirty="0" err="1" smtClean="0"/>
              <a:t>each</a:t>
            </a:r>
            <a:r>
              <a:rPr lang="es-ES" sz="2000" dirty="0" smtClean="0"/>
              <a:t> machine</a:t>
            </a:r>
          </a:p>
          <a:p>
            <a:pPr lvl="2"/>
            <a:r>
              <a:rPr lang="es-ES" sz="1400" dirty="0" smtClean="0"/>
              <a:t>As </a:t>
            </a:r>
            <a:r>
              <a:rPr lang="es-ES" sz="1400" dirty="0" err="1" smtClean="0"/>
              <a:t>much</a:t>
            </a:r>
            <a:r>
              <a:rPr lang="es-ES" sz="1400" dirty="0" smtClean="0"/>
              <a:t> local disks as </a:t>
            </a:r>
            <a:r>
              <a:rPr lang="es-ES" sz="1400" dirty="0" err="1" smtClean="0"/>
              <a:t>we</a:t>
            </a:r>
            <a:r>
              <a:rPr lang="es-ES" sz="1400" dirty="0" smtClean="0"/>
              <a:t> can </a:t>
            </a:r>
            <a:r>
              <a:rPr lang="es-ES" sz="1400" dirty="0" err="1" smtClean="0"/>
              <a:t>afford</a:t>
            </a:r>
            <a:endParaRPr lang="es-ES" sz="1400" dirty="0" smtClean="0"/>
          </a:p>
          <a:p>
            <a:r>
              <a:rPr lang="es-ES" sz="2400" dirty="0" smtClean="0"/>
              <a:t>Price </a:t>
            </a:r>
            <a:r>
              <a:rPr lang="es-ES" sz="2400" dirty="0" err="1" smtClean="0"/>
              <a:t>range</a:t>
            </a:r>
            <a:r>
              <a:rPr lang="es-ES" sz="2400" dirty="0" smtClean="0"/>
              <a:t>: </a:t>
            </a:r>
            <a:r>
              <a:rPr lang="es-ES" sz="2400" dirty="0" err="1" smtClean="0"/>
              <a:t>starting</a:t>
            </a:r>
            <a:r>
              <a:rPr lang="es-ES" sz="2400" dirty="0" smtClean="0"/>
              <a:t> at 8.000€ - 10.000€ (2 machines)</a:t>
            </a:r>
          </a:p>
          <a:p>
            <a:r>
              <a:rPr lang="es-ES" sz="2400" dirty="0" smtClean="0"/>
              <a:t>Can do 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RNA-</a:t>
            </a:r>
            <a:r>
              <a:rPr lang="es-ES" sz="2000" dirty="0" err="1" smtClean="0"/>
              <a:t>seq</a:t>
            </a:r>
            <a:r>
              <a:rPr lang="es-ES" sz="2000" dirty="0" smtClean="0"/>
              <a:t> </a:t>
            </a:r>
            <a:r>
              <a:rPr lang="es-ES" sz="2000" dirty="0" err="1" smtClean="0"/>
              <a:t>analysis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Small </a:t>
            </a:r>
            <a:r>
              <a:rPr lang="es-ES" sz="2000" dirty="0" err="1" smtClean="0"/>
              <a:t>metagenomic</a:t>
            </a:r>
            <a:r>
              <a:rPr lang="es-ES" sz="2000" dirty="0" smtClean="0"/>
              <a:t> </a:t>
            </a:r>
            <a:r>
              <a:rPr lang="es-ES" sz="2000" dirty="0" err="1" smtClean="0"/>
              <a:t>projects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A </a:t>
            </a:r>
            <a:r>
              <a:rPr lang="es-ES" sz="2000" dirty="0" err="1" smtClean="0"/>
              <a:t>few</a:t>
            </a:r>
            <a:r>
              <a:rPr lang="es-ES" sz="2000" dirty="0" smtClean="0"/>
              <a:t> </a:t>
            </a:r>
            <a:r>
              <a:rPr lang="es-ES" sz="2000" dirty="0" err="1" smtClean="0"/>
              <a:t>exomes</a:t>
            </a:r>
            <a:endParaRPr lang="es-ES" sz="2000" dirty="0" smtClean="0"/>
          </a:p>
          <a:p>
            <a:endParaRPr lang="es-ES" sz="2400" dirty="0" smtClean="0"/>
          </a:p>
        </p:txBody>
      </p:sp>
      <p:pic>
        <p:nvPicPr>
          <p:cNvPr id="4403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2565" y="4221093"/>
            <a:ext cx="21336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0929" y="0"/>
            <a:ext cx="8228135" cy="1143000"/>
          </a:xfrm>
        </p:spPr>
        <p:txBody>
          <a:bodyPr/>
          <a:lstStyle/>
          <a:p>
            <a:r>
              <a:rPr lang="es-ES" dirty="0" err="1" smtClean="0"/>
              <a:t>Middle</a:t>
            </a:r>
            <a:r>
              <a:rPr lang="es-ES" dirty="0" smtClean="0"/>
              <a:t> </a:t>
            </a:r>
            <a:r>
              <a:rPr lang="es-ES" dirty="0" err="1" smtClean="0"/>
              <a:t>size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endParaRPr lang="es-ES" dirty="0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5105400" cy="4637088"/>
          </a:xfrm>
        </p:spPr>
        <p:txBody>
          <a:bodyPr>
            <a:normAutofit lnSpcReduction="10000"/>
          </a:bodyPr>
          <a:lstStyle/>
          <a:p>
            <a:r>
              <a:rPr lang="es-ES" sz="2400" dirty="0" smtClean="0"/>
              <a:t>"Small” </a:t>
            </a:r>
            <a:r>
              <a:rPr lang="es-ES" sz="2400" dirty="0" err="1" smtClean="0"/>
              <a:t>distributed</a:t>
            </a:r>
            <a:r>
              <a:rPr lang="es-ES" sz="2400" dirty="0" smtClean="0"/>
              <a:t> </a:t>
            </a:r>
            <a:r>
              <a:rPr lang="es-ES" sz="2400" dirty="0" err="1" smtClean="0"/>
              <a:t>filesystem</a:t>
            </a:r>
            <a:r>
              <a:rPr lang="es-ES" sz="2400" dirty="0" smtClean="0"/>
              <a:t> </a:t>
            </a:r>
            <a:br>
              <a:rPr lang="es-ES" sz="2400" dirty="0" smtClean="0"/>
            </a:br>
            <a:r>
              <a:rPr lang="es-ES" sz="2400" dirty="0" smtClean="0"/>
              <a:t>( </a:t>
            </a:r>
            <a:r>
              <a:rPr lang="es-ES" sz="2400" dirty="0" err="1" smtClean="0"/>
              <a:t>around</a:t>
            </a:r>
            <a:r>
              <a:rPr lang="es-ES" sz="2400" dirty="0" smtClean="0"/>
              <a:t> 50TB).</a:t>
            </a:r>
          </a:p>
          <a:p>
            <a:r>
              <a:rPr lang="es-ES" sz="2400" dirty="0" smtClean="0"/>
              <a:t>"Small” </a:t>
            </a:r>
            <a:r>
              <a:rPr lang="es-ES" sz="2400" dirty="0" err="1" smtClean="0"/>
              <a:t>cluster</a:t>
            </a:r>
            <a:r>
              <a:rPr lang="es-ES" sz="2400" dirty="0" smtClean="0"/>
              <a:t> </a:t>
            </a:r>
            <a:br>
              <a:rPr lang="es-ES" sz="2400" dirty="0" smtClean="0"/>
            </a:br>
            <a:r>
              <a:rPr lang="es-ES" sz="2400" dirty="0" smtClean="0"/>
              <a:t>(10 </a:t>
            </a:r>
            <a:r>
              <a:rPr lang="es-ES" sz="2400" dirty="0" err="1" smtClean="0"/>
              <a:t>nodes</a:t>
            </a:r>
            <a:r>
              <a:rPr lang="es-ES" sz="2400" dirty="0" smtClean="0"/>
              <a:t>, 80 </a:t>
            </a:r>
            <a:r>
              <a:rPr lang="es-ES" sz="2400" dirty="0" err="1" smtClean="0"/>
              <a:t>to</a:t>
            </a:r>
            <a:r>
              <a:rPr lang="es-ES" sz="2400" dirty="0" smtClean="0"/>
              <a:t> 120 </a:t>
            </a:r>
            <a:r>
              <a:rPr lang="es-ES" sz="2400" dirty="0" err="1" smtClean="0"/>
              <a:t>cores</a:t>
            </a:r>
            <a:r>
              <a:rPr lang="es-ES" sz="2400" dirty="0" smtClean="0"/>
              <a:t>).</a:t>
            </a:r>
          </a:p>
          <a:p>
            <a:r>
              <a:rPr lang="es-ES" sz="2400" dirty="0" err="1" smtClean="0"/>
              <a:t>Gigabit</a:t>
            </a:r>
            <a:r>
              <a:rPr lang="es-ES" sz="2400" dirty="0" smtClean="0"/>
              <a:t> </a:t>
            </a:r>
            <a:r>
              <a:rPr lang="es-ES" sz="2400" dirty="0" err="1" smtClean="0"/>
              <a:t>ethernet</a:t>
            </a:r>
            <a:r>
              <a:rPr lang="es-ES" sz="2400" dirty="0" smtClean="0"/>
              <a:t> </a:t>
            </a:r>
            <a:r>
              <a:rPr lang="es-ES" sz="2400" dirty="0" err="1" smtClean="0"/>
              <a:t>network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Price : 50.000 – 100.000 € (</a:t>
            </a:r>
            <a:r>
              <a:rPr lang="es-ES" sz="2400" dirty="0" err="1" smtClean="0"/>
              <a:t>just</a:t>
            </a:r>
            <a:r>
              <a:rPr lang="es-ES" sz="2400" dirty="0" smtClean="0"/>
              <a:t> hardware) plus data center and </a:t>
            </a:r>
            <a:r>
              <a:rPr lang="es-ES" sz="2400" dirty="0" err="1" smtClean="0"/>
              <a:t>informaticians</a:t>
            </a:r>
            <a:r>
              <a:rPr lang="es-ES" sz="2400" dirty="0" smtClean="0"/>
              <a:t> </a:t>
            </a:r>
            <a:r>
              <a:rPr lang="es-ES" sz="2400" dirty="0" err="1" smtClean="0"/>
              <a:t>salary</a:t>
            </a:r>
            <a:endParaRPr lang="es-ES" sz="2400" dirty="0" smtClean="0"/>
          </a:p>
          <a:p>
            <a:r>
              <a:rPr lang="es-ES" sz="2400" dirty="0" smtClean="0"/>
              <a:t>Can do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2000" dirty="0" err="1" smtClean="0"/>
              <a:t>Genome</a:t>
            </a:r>
            <a:r>
              <a:rPr lang="es-ES" sz="2000" dirty="0" smtClean="0"/>
              <a:t> </a:t>
            </a:r>
            <a:r>
              <a:rPr lang="es-ES" sz="2000" dirty="0" err="1" smtClean="0"/>
              <a:t>assembly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More </a:t>
            </a:r>
            <a:r>
              <a:rPr lang="es-ES" sz="2000" dirty="0" err="1" smtClean="0"/>
              <a:t>than</a:t>
            </a:r>
            <a:r>
              <a:rPr lang="es-ES" sz="2000" dirty="0" smtClean="0"/>
              <a:t>-a-</a:t>
            </a:r>
            <a:r>
              <a:rPr lang="es-ES" sz="2000" dirty="0" err="1" smtClean="0"/>
              <a:t>few</a:t>
            </a:r>
            <a:r>
              <a:rPr lang="es-ES" sz="2000" dirty="0" smtClean="0"/>
              <a:t> </a:t>
            </a:r>
            <a:r>
              <a:rPr lang="es-ES" sz="2000" dirty="0" err="1" smtClean="0"/>
              <a:t>exomes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err="1" smtClean="0"/>
              <a:t>Middle-sized</a:t>
            </a:r>
            <a:r>
              <a:rPr lang="es-ES" sz="2000" dirty="0" smtClean="0"/>
              <a:t> </a:t>
            </a:r>
            <a:r>
              <a:rPr lang="es-ES" sz="2000" dirty="0" err="1" smtClean="0"/>
              <a:t>metagenomics</a:t>
            </a:r>
            <a:r>
              <a:rPr lang="es-ES" sz="2000" dirty="0" smtClean="0"/>
              <a:t>.</a:t>
            </a:r>
          </a:p>
          <a:p>
            <a:pPr lvl="1">
              <a:buFont typeface="Times New Roman" pitchFamily="18" charset="0"/>
              <a:buChar char="•"/>
            </a:pPr>
            <a:endParaRPr lang="es-ES" sz="2000" dirty="0" smtClean="0"/>
          </a:p>
          <a:p>
            <a:endParaRPr lang="es-ES" sz="2400" dirty="0" smtClean="0"/>
          </a:p>
        </p:txBody>
      </p:sp>
      <p:pic>
        <p:nvPicPr>
          <p:cNvPr id="45060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2590800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17398" y="0"/>
            <a:ext cx="8228135" cy="1143000"/>
          </a:xfrm>
        </p:spPr>
        <p:txBody>
          <a:bodyPr/>
          <a:lstStyle/>
          <a:p>
            <a:r>
              <a:rPr lang="es-ES" dirty="0" smtClean="0"/>
              <a:t>Big </a:t>
            </a:r>
            <a:r>
              <a:rPr lang="es-ES" dirty="0" err="1" smtClean="0"/>
              <a:t>computing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endParaRPr lang="es-ES" dirty="0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077200" cy="4648200"/>
          </a:xfrm>
        </p:spPr>
        <p:txBody>
          <a:bodyPr>
            <a:normAutofit lnSpcReduction="10000"/>
          </a:bodyPr>
          <a:lstStyle/>
          <a:p>
            <a:r>
              <a:rPr lang="es-ES" sz="2400" dirty="0" err="1" smtClean="0"/>
              <a:t>Distributed</a:t>
            </a:r>
            <a:r>
              <a:rPr lang="es-ES" sz="2400" dirty="0" smtClean="0"/>
              <a:t> </a:t>
            </a:r>
            <a:r>
              <a:rPr lang="es-ES" sz="2400" dirty="0" err="1" smtClean="0"/>
              <a:t>memory</a:t>
            </a:r>
            <a:r>
              <a:rPr lang="es-ES" sz="2400" dirty="0" smtClean="0"/>
              <a:t> </a:t>
            </a:r>
            <a:r>
              <a:rPr lang="es-ES" sz="2400" dirty="0" err="1" smtClean="0"/>
              <a:t>cluster</a:t>
            </a:r>
            <a:endParaRPr lang="es-ES" sz="2400" dirty="0" smtClean="0"/>
          </a:p>
          <a:p>
            <a:pPr lvl="1"/>
            <a:r>
              <a:rPr lang="es-ES" sz="2000" dirty="0" err="1" smtClean="0"/>
              <a:t>Starting</a:t>
            </a:r>
            <a:r>
              <a:rPr lang="es-ES" sz="2000" dirty="0" smtClean="0"/>
              <a:t> at 20 </a:t>
            </a:r>
            <a:r>
              <a:rPr lang="es-ES" sz="2000" dirty="0" err="1" smtClean="0"/>
              <a:t>computing</a:t>
            </a:r>
            <a:r>
              <a:rPr lang="es-ES" sz="2000" dirty="0" smtClean="0"/>
              <a:t> </a:t>
            </a:r>
            <a:r>
              <a:rPr lang="es-ES" sz="2000" dirty="0" err="1" smtClean="0"/>
              <a:t>nodes</a:t>
            </a:r>
            <a:endParaRPr lang="es-ES" sz="2000" dirty="0" smtClean="0"/>
          </a:p>
          <a:p>
            <a:pPr lvl="1"/>
            <a:r>
              <a:rPr lang="es-ES" sz="2000" dirty="0" smtClean="0"/>
              <a:t>160 </a:t>
            </a:r>
            <a:r>
              <a:rPr lang="es-ES" sz="2000" dirty="0" err="1" smtClean="0"/>
              <a:t>to</a:t>
            </a:r>
            <a:r>
              <a:rPr lang="es-ES" sz="2000" dirty="0" smtClean="0"/>
              <a:t> 240 </a:t>
            </a:r>
            <a:r>
              <a:rPr lang="es-ES" sz="2000" dirty="0" err="1" smtClean="0"/>
              <a:t>cores</a:t>
            </a:r>
            <a:endParaRPr lang="es-ES" sz="2000" dirty="0" smtClean="0"/>
          </a:p>
          <a:p>
            <a:pPr lvl="1"/>
            <a:r>
              <a:rPr lang="es-ES" sz="2000" dirty="0" smtClean="0"/>
              <a:t>At </a:t>
            </a:r>
            <a:r>
              <a:rPr lang="es-ES" sz="2000" dirty="0" err="1" smtClean="0"/>
              <a:t>least</a:t>
            </a:r>
            <a:r>
              <a:rPr lang="es-ES" sz="2000" dirty="0" smtClean="0"/>
              <a:t> 48GB </a:t>
            </a:r>
            <a:r>
              <a:rPr lang="es-ES" sz="2000" dirty="0" err="1" smtClean="0"/>
              <a:t>ram</a:t>
            </a:r>
            <a:r>
              <a:rPr lang="es-ES" sz="2000" dirty="0" smtClean="0"/>
              <a:t> per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r>
              <a:rPr lang="es-ES" sz="2400" dirty="0" err="1" smtClean="0"/>
              <a:t>Fast</a:t>
            </a:r>
            <a:r>
              <a:rPr lang="es-ES" sz="2400" dirty="0" smtClean="0"/>
              <a:t> </a:t>
            </a:r>
            <a:r>
              <a:rPr lang="es-ES" sz="2400" dirty="0" err="1" smtClean="0"/>
              <a:t>networks</a:t>
            </a:r>
            <a:r>
              <a:rPr lang="es-ES" sz="2400" dirty="0" smtClean="0"/>
              <a:t>  (</a:t>
            </a:r>
            <a:r>
              <a:rPr lang="es-ES" sz="1600" dirty="0" smtClean="0"/>
              <a:t>10Gbit </a:t>
            </a:r>
            <a:r>
              <a:rPr lang="es-ES" sz="1600" dirty="0" err="1" smtClean="0"/>
              <a:t>or</a:t>
            </a:r>
            <a:r>
              <a:rPr lang="es-ES" sz="1600" dirty="0" smtClean="0"/>
              <a:t> </a:t>
            </a:r>
            <a:r>
              <a:rPr lang="es-ES" sz="1600" dirty="0" err="1" smtClean="0"/>
              <a:t>Infiniband</a:t>
            </a:r>
            <a:endParaRPr lang="es-ES" sz="1600" dirty="0" smtClean="0"/>
          </a:p>
          <a:p>
            <a:r>
              <a:rPr lang="es-ES" sz="2400" dirty="0" err="1" smtClean="0"/>
              <a:t>Batch</a:t>
            </a:r>
            <a:r>
              <a:rPr lang="es-ES" sz="2400" dirty="0" smtClean="0"/>
              <a:t> </a:t>
            </a:r>
            <a:r>
              <a:rPr lang="es-ES" sz="2400" dirty="0" err="1" smtClean="0"/>
              <a:t>queue</a:t>
            </a:r>
            <a:r>
              <a:rPr lang="es-ES" sz="2400" dirty="0" smtClean="0"/>
              <a:t> </a:t>
            </a:r>
            <a:r>
              <a:rPr lang="es-ES" sz="2400" dirty="0" err="1" smtClean="0"/>
              <a:t>system</a:t>
            </a:r>
            <a:r>
              <a:rPr lang="es-ES" sz="2400" dirty="0" smtClean="0"/>
              <a:t> (</a:t>
            </a:r>
            <a:r>
              <a:rPr lang="es-ES" sz="2400" dirty="0" err="1" smtClean="0"/>
              <a:t>sge</a:t>
            </a:r>
            <a:r>
              <a:rPr lang="es-ES" sz="2400" dirty="0" smtClean="0"/>
              <a:t>, </a:t>
            </a:r>
            <a:r>
              <a:rPr lang="es-ES" sz="2400" dirty="0" err="1" smtClean="0"/>
              <a:t>condor</a:t>
            </a:r>
            <a:r>
              <a:rPr lang="es-ES" sz="2400" dirty="0" smtClean="0"/>
              <a:t>, </a:t>
            </a:r>
            <a:r>
              <a:rPr lang="es-ES" sz="2400" dirty="0" err="1" smtClean="0"/>
              <a:t>pbs</a:t>
            </a:r>
            <a:r>
              <a:rPr lang="es-ES" sz="2400" dirty="0" smtClean="0"/>
              <a:t>, </a:t>
            </a:r>
            <a:r>
              <a:rPr lang="es-ES" sz="2400" dirty="0" err="1" smtClean="0"/>
              <a:t>slurm</a:t>
            </a:r>
            <a:r>
              <a:rPr lang="es-ES" sz="2400" dirty="0" smtClean="0"/>
              <a:t>)</a:t>
            </a:r>
          </a:p>
          <a:p>
            <a:r>
              <a:rPr lang="es-ES" sz="2400" dirty="0" err="1" smtClean="0"/>
              <a:t>Optional</a:t>
            </a:r>
            <a:r>
              <a:rPr lang="es-ES" sz="2400" dirty="0" smtClean="0"/>
              <a:t> MPI and </a:t>
            </a:r>
            <a:r>
              <a:rPr lang="es-ES" sz="2400" dirty="0" err="1" smtClean="0"/>
              <a:t>GPUs</a:t>
            </a:r>
            <a:r>
              <a:rPr lang="es-ES" sz="2400" dirty="0" smtClean="0"/>
              <a:t> </a:t>
            </a:r>
            <a:r>
              <a:rPr lang="es-ES" sz="2400" dirty="0" err="1" smtClean="0"/>
              <a:t>environment</a:t>
            </a:r>
            <a:endParaRPr lang="es-ES" sz="2400" dirty="0" smtClean="0"/>
          </a:p>
          <a:p>
            <a:r>
              <a:rPr lang="es-ES" sz="2400" dirty="0" err="1" smtClean="0"/>
              <a:t>Good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</a:t>
            </a:r>
            <a:r>
              <a:rPr lang="es-ES" sz="2400" dirty="0" err="1" smtClean="0"/>
              <a:t>large-scale</a:t>
            </a:r>
            <a:r>
              <a:rPr lang="es-ES" sz="2400" dirty="0" smtClean="0"/>
              <a:t> </a:t>
            </a:r>
            <a:r>
              <a:rPr lang="es-ES" sz="2400" dirty="0" err="1" smtClean="0"/>
              <a:t>projects</a:t>
            </a:r>
            <a:r>
              <a:rPr lang="es-ES" sz="2400" dirty="0" smtClean="0"/>
              <a:t> (</a:t>
            </a:r>
            <a:r>
              <a:rPr lang="es-ES" sz="2400" b="1" dirty="0" err="1" smtClean="0"/>
              <a:t>big</a:t>
            </a:r>
            <a:r>
              <a:rPr lang="es-ES" sz="2400" b="1" dirty="0" smtClean="0"/>
              <a:t> data</a:t>
            </a:r>
            <a:r>
              <a:rPr lang="es-ES" sz="2400" dirty="0" smtClean="0"/>
              <a:t> at </a:t>
            </a:r>
            <a:r>
              <a:rPr lang="es-ES" sz="2400" dirty="0" err="1" smtClean="0"/>
              <a:t>last</a:t>
            </a:r>
            <a:r>
              <a:rPr lang="es-ES" sz="2400" dirty="0" smtClean="0"/>
              <a:t>)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Quick </a:t>
            </a:r>
            <a:r>
              <a:rPr lang="es-ES" sz="2000" dirty="0" err="1" smtClean="0"/>
              <a:t>assembly</a:t>
            </a:r>
            <a:r>
              <a:rPr lang="es-ES" sz="2000" dirty="0" smtClean="0"/>
              <a:t> of </a:t>
            </a:r>
            <a:r>
              <a:rPr lang="es-ES" sz="2000" dirty="0" err="1" smtClean="0"/>
              <a:t>human</a:t>
            </a:r>
            <a:r>
              <a:rPr lang="es-ES" sz="2000" dirty="0" smtClean="0"/>
              <a:t> </a:t>
            </a:r>
            <a:r>
              <a:rPr lang="es-ES" sz="2000" dirty="0" err="1" smtClean="0"/>
              <a:t>genomes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err="1" smtClean="0"/>
              <a:t>Hundreds</a:t>
            </a:r>
            <a:r>
              <a:rPr lang="es-ES" sz="2000" dirty="0" smtClean="0"/>
              <a:t>/</a:t>
            </a:r>
            <a:r>
              <a:rPr lang="es-ES" sz="2000" dirty="0" err="1" smtClean="0"/>
              <a:t>Thousands</a:t>
            </a:r>
            <a:r>
              <a:rPr lang="es-ES" sz="2000" dirty="0" smtClean="0"/>
              <a:t> of </a:t>
            </a:r>
            <a:r>
              <a:rPr lang="es-ES" sz="2000" dirty="0" err="1" smtClean="0"/>
              <a:t>exomes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err="1" smtClean="0"/>
              <a:t>Large</a:t>
            </a:r>
            <a:r>
              <a:rPr lang="es-ES" sz="2000" dirty="0" smtClean="0"/>
              <a:t> </a:t>
            </a:r>
            <a:r>
              <a:rPr lang="es-ES" sz="2000" dirty="0" err="1" smtClean="0"/>
              <a:t>metagenomic</a:t>
            </a:r>
            <a:r>
              <a:rPr lang="es-ES" sz="2000" dirty="0" smtClean="0"/>
              <a:t> </a:t>
            </a:r>
            <a:r>
              <a:rPr lang="es-ES" sz="2000" dirty="0" err="1" smtClean="0"/>
              <a:t>projects</a:t>
            </a:r>
            <a:endParaRPr lang="es-ES" sz="2000" dirty="0" smtClean="0"/>
          </a:p>
          <a:p>
            <a:r>
              <a:rPr lang="es-ES" sz="2400" dirty="0" err="1" smtClean="0"/>
              <a:t>Very</a:t>
            </a:r>
            <a:r>
              <a:rPr lang="es-ES" sz="2400" dirty="0" smtClean="0"/>
              <a:t> </a:t>
            </a:r>
            <a:r>
              <a:rPr lang="es-ES" sz="2400" dirty="0" err="1" smtClean="0"/>
              <a:t>expensive</a:t>
            </a:r>
            <a:r>
              <a:rPr lang="es-ES" sz="2400" dirty="0" smtClean="0"/>
              <a:t> </a:t>
            </a:r>
            <a:r>
              <a:rPr lang="es-ES" sz="2400" dirty="0" err="1" smtClean="0"/>
              <a:t>to</a:t>
            </a:r>
            <a:r>
              <a:rPr lang="es-ES" sz="2400" dirty="0" smtClean="0"/>
              <a:t> </a:t>
            </a:r>
            <a:r>
              <a:rPr lang="es-ES" sz="2400" dirty="0" err="1" smtClean="0"/>
              <a:t>acquire</a:t>
            </a:r>
            <a:r>
              <a:rPr lang="es-ES" sz="2400" dirty="0" smtClean="0"/>
              <a:t> and </a:t>
            </a:r>
            <a:r>
              <a:rPr lang="es-ES" sz="2400" dirty="0" err="1" smtClean="0"/>
              <a:t>maintain</a:t>
            </a:r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/>
          </a:p>
        </p:txBody>
      </p:sp>
      <p:pic>
        <p:nvPicPr>
          <p:cNvPr id="46084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1974" y="1196752"/>
            <a:ext cx="263366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Why is NGS revolutionary?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800" dirty="0" smtClean="0"/>
              <a:t>NGS has </a:t>
            </a:r>
            <a:r>
              <a:rPr lang="es-ES" sz="2800" dirty="0" err="1" smtClean="0"/>
              <a:t>brought</a:t>
            </a:r>
            <a:r>
              <a:rPr lang="es-ES" sz="2800" dirty="0" smtClean="0"/>
              <a:t> </a:t>
            </a:r>
            <a:r>
              <a:rPr lang="es-ES" sz="2800" dirty="0" err="1" smtClean="0"/>
              <a:t>high</a:t>
            </a:r>
            <a:r>
              <a:rPr lang="es-ES" sz="2800" dirty="0" smtClean="0"/>
              <a:t> </a:t>
            </a:r>
            <a:r>
              <a:rPr lang="es-ES" sz="2800" dirty="0" err="1" smtClean="0"/>
              <a:t>speed</a:t>
            </a:r>
            <a:r>
              <a:rPr lang="es-ES" sz="2800" dirty="0" smtClean="0"/>
              <a:t> </a:t>
            </a:r>
            <a:r>
              <a:rPr lang="es-ES" sz="2800" dirty="0" err="1" smtClean="0"/>
              <a:t>not</a:t>
            </a:r>
            <a:r>
              <a:rPr lang="es-ES" sz="2800" dirty="0" smtClean="0"/>
              <a:t> </a:t>
            </a:r>
            <a:r>
              <a:rPr lang="es-ES" sz="2800" dirty="0" err="1" smtClean="0"/>
              <a:t>only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genome</a:t>
            </a:r>
            <a:r>
              <a:rPr lang="es-ES" sz="2800" dirty="0" smtClean="0"/>
              <a:t> </a:t>
            </a:r>
            <a:r>
              <a:rPr lang="es-ES" sz="2800" dirty="0" err="1" smtClean="0"/>
              <a:t>sequencing</a:t>
            </a:r>
            <a:r>
              <a:rPr lang="es-ES" sz="2800" dirty="0" smtClean="0"/>
              <a:t> and personal medicine,</a:t>
            </a:r>
          </a:p>
          <a:p>
            <a:r>
              <a:rPr lang="es-ES" sz="2800" dirty="0" err="1" smtClean="0"/>
              <a:t>it</a:t>
            </a:r>
            <a:r>
              <a:rPr lang="es-ES" sz="2800" dirty="0" smtClean="0"/>
              <a:t> has </a:t>
            </a:r>
            <a:r>
              <a:rPr lang="es-ES" sz="2800" dirty="0" err="1" smtClean="0"/>
              <a:t>also</a:t>
            </a:r>
            <a:r>
              <a:rPr lang="es-ES" sz="2800" dirty="0" smtClean="0"/>
              <a:t> </a:t>
            </a:r>
            <a:r>
              <a:rPr lang="es-ES" sz="2800" dirty="0" err="1" smtClean="0"/>
              <a:t>changed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way</a:t>
            </a:r>
            <a:r>
              <a:rPr lang="es-ES" sz="2800" dirty="0" smtClean="0"/>
              <a:t> </a:t>
            </a:r>
            <a:r>
              <a:rPr lang="es-ES" sz="2800" dirty="0" err="1" smtClean="0"/>
              <a:t>we</a:t>
            </a:r>
            <a:r>
              <a:rPr lang="es-ES" sz="2800" dirty="0" smtClean="0"/>
              <a:t> do </a:t>
            </a:r>
            <a:r>
              <a:rPr lang="es-ES" sz="2800" dirty="0" err="1" smtClean="0"/>
              <a:t>genome</a:t>
            </a:r>
            <a:r>
              <a:rPr lang="es-ES" sz="2800" dirty="0" smtClean="0"/>
              <a:t> </a:t>
            </a:r>
            <a:r>
              <a:rPr lang="es-ES" sz="2800" dirty="0" err="1" smtClean="0"/>
              <a:t>research</a:t>
            </a:r>
            <a:endParaRPr lang="es-ES" sz="2800" dirty="0" smtClean="0"/>
          </a:p>
          <a:p>
            <a:r>
              <a:rPr lang="es-ES" sz="2800" dirty="0" err="1" smtClean="0"/>
              <a:t>Got</a:t>
            </a:r>
            <a:r>
              <a:rPr lang="es-ES" sz="2800" dirty="0" smtClean="0"/>
              <a:t> a </a:t>
            </a:r>
            <a:r>
              <a:rPr lang="es-ES" sz="2800" dirty="0" err="1" smtClean="0"/>
              <a:t>question</a:t>
            </a:r>
            <a:r>
              <a:rPr lang="es-ES" sz="2800" dirty="0" smtClean="0"/>
              <a:t> </a:t>
            </a:r>
            <a:r>
              <a:rPr lang="es-ES" sz="2800" dirty="0" err="1" smtClean="0"/>
              <a:t>on</a:t>
            </a:r>
            <a:r>
              <a:rPr lang="es-ES" sz="2800" dirty="0" smtClean="0"/>
              <a:t> </a:t>
            </a:r>
            <a:r>
              <a:rPr lang="es-ES" sz="2800" dirty="0" err="1" smtClean="0"/>
              <a:t>genome</a:t>
            </a:r>
            <a:r>
              <a:rPr lang="es-ES" sz="2800" dirty="0" smtClean="0"/>
              <a:t> </a:t>
            </a:r>
            <a:r>
              <a:rPr lang="es-ES" sz="2800" dirty="0" err="1" smtClean="0"/>
              <a:t>organization</a:t>
            </a:r>
            <a:r>
              <a:rPr lang="es-ES" sz="2800" dirty="0" smtClean="0"/>
              <a:t>?</a:t>
            </a:r>
          </a:p>
          <a:p>
            <a:r>
              <a:rPr lang="es-ES" sz="2800" dirty="0" smtClean="0"/>
              <a:t>				SEQUENCE IT 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Alternatives (1): Cloud Computing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4343400" cy="463708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lang="es-ES" sz="2000" smtClean="0"/>
              <a:t>Pros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Flexibility.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You pay what you use.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Don´t need to maintain a data center.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lang="es-ES" sz="2000" smtClean="0"/>
              <a:t>Cons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Transfer big datasets over internet is slow.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You pay for consumed bandwidth. That is a problem with big datasets.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Lower performance, specially in disk read/write.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Privacy/security concerns.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More expensive for big and long term projects.</a:t>
            </a:r>
          </a:p>
        </p:txBody>
      </p:sp>
      <p:pic>
        <p:nvPicPr>
          <p:cNvPr id="47109" name="Picture 8" descr="cloud_comput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876800" y="1676400"/>
            <a:ext cx="4033838" cy="2070100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So what? 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5638800" cy="3505200"/>
          </a:xfrm>
        </p:spPr>
        <p:txBody>
          <a:bodyPr>
            <a:normAutofit fontScale="92500" lnSpcReduction="10000"/>
          </a:bodyPr>
          <a:lstStyle/>
          <a:p>
            <a:r>
              <a:rPr lang="es-ES" smtClean="0"/>
              <a:t>Think before you NGS</a:t>
            </a:r>
          </a:p>
          <a:p>
            <a:r>
              <a:rPr lang="es-ES" smtClean="0"/>
              <a:t>Decide what you …</a:t>
            </a:r>
          </a:p>
          <a:p>
            <a:pPr lvl="1"/>
            <a:r>
              <a:rPr lang="es-ES" smtClean="0"/>
              <a:t>want to do,</a:t>
            </a:r>
          </a:p>
          <a:p>
            <a:pPr lvl="1"/>
            <a:r>
              <a:rPr lang="es-ES" smtClean="0"/>
              <a:t>can afford</a:t>
            </a:r>
          </a:p>
          <a:p>
            <a:pPr lvl="1"/>
            <a:r>
              <a:rPr lang="es-ES" smtClean="0"/>
              <a:t>know how to do</a:t>
            </a:r>
          </a:p>
          <a:p>
            <a:r>
              <a:rPr lang="es-ES" smtClean="0"/>
              <a:t>Consider all alternatives</a:t>
            </a:r>
          </a:p>
          <a:p>
            <a:r>
              <a:rPr lang="es-ES" smtClean="0"/>
              <a:t>Look for expert advice …</a:t>
            </a:r>
          </a:p>
          <a:p>
            <a:pPr lvl="1"/>
            <a:endParaRPr lang="es-ES" smtClean="0"/>
          </a:p>
        </p:txBody>
      </p:sp>
      <p:pic>
        <p:nvPicPr>
          <p:cNvPr id="49157" name="Picture 5" descr="expert-advice-high-scho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3" y="2743200"/>
            <a:ext cx="40481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716802" y="2564909"/>
            <a:ext cx="7772400" cy="1362075"/>
          </a:xfrm>
        </p:spPr>
        <p:txBody>
          <a:bodyPr/>
          <a:lstStyle/>
          <a:p>
            <a:pPr algn="ctr"/>
            <a:r>
              <a:rPr lang="ca-ES" sz="3600" b="0" dirty="0" smtClean="0"/>
              <a:t>Software for </a:t>
            </a:r>
            <a:br>
              <a:rPr lang="ca-ES" sz="3600" b="0" dirty="0" smtClean="0"/>
            </a:br>
            <a:r>
              <a:rPr lang="ca-ES" sz="3600" b="0" dirty="0" smtClean="0"/>
              <a:t>NGS data </a:t>
            </a:r>
            <a:r>
              <a:rPr lang="ca-ES" sz="3600" b="0" dirty="0" err="1" smtClean="0"/>
              <a:t>analysis</a:t>
            </a:r>
            <a:endParaRPr lang="ca-ES" sz="3600" b="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1" y="273050"/>
            <a:ext cx="8228135" cy="923702"/>
          </a:xfrm>
        </p:spPr>
        <p:txBody>
          <a:bodyPr/>
          <a:lstStyle/>
          <a:p>
            <a:r>
              <a:rPr lang="es-ES" sz="3600" dirty="0" err="1" smtClean="0"/>
              <a:t>Which</a:t>
            </a:r>
            <a:r>
              <a:rPr lang="es-ES" sz="3600" dirty="0" smtClean="0"/>
              <a:t> software </a:t>
            </a:r>
            <a:r>
              <a:rPr lang="es-ES" sz="3600" dirty="0" err="1" smtClean="0"/>
              <a:t>for</a:t>
            </a:r>
            <a:r>
              <a:rPr lang="es-ES" sz="3600" dirty="0" smtClean="0"/>
              <a:t> NGS (data) </a:t>
            </a:r>
            <a:r>
              <a:rPr lang="es-ES" sz="3600" dirty="0" err="1" smtClean="0"/>
              <a:t>analysis</a:t>
            </a:r>
            <a:r>
              <a:rPr lang="es-ES" sz="3600" dirty="0" smtClean="0"/>
              <a:t>?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927" y="1268762"/>
            <a:ext cx="8234408" cy="4239295"/>
          </a:xfrm>
        </p:spPr>
        <p:txBody>
          <a:bodyPr/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s-ES" sz="1800" dirty="0" err="1" smtClean="0"/>
              <a:t>Answer</a:t>
            </a:r>
            <a:r>
              <a:rPr lang="es-ES" sz="1800" dirty="0" smtClean="0"/>
              <a:t> </a:t>
            </a:r>
            <a:r>
              <a:rPr lang="es-ES" sz="1800" dirty="0" err="1" smtClean="0"/>
              <a:t>is</a:t>
            </a:r>
            <a:r>
              <a:rPr lang="es-ES" sz="1800" dirty="0" smtClean="0"/>
              <a:t> </a:t>
            </a:r>
            <a:r>
              <a:rPr lang="es-ES" sz="1800" dirty="0" err="1" smtClean="0"/>
              <a:t>not</a:t>
            </a:r>
            <a:r>
              <a:rPr lang="es-ES" sz="1800" dirty="0" smtClean="0"/>
              <a:t> </a:t>
            </a:r>
            <a:r>
              <a:rPr lang="es-ES" sz="1800" dirty="0" err="1" smtClean="0"/>
              <a:t>straightforward</a:t>
            </a:r>
            <a:r>
              <a:rPr lang="es-ES" sz="1800" dirty="0" smtClean="0"/>
              <a:t>.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s-ES" sz="1800" dirty="0" err="1" smtClean="0"/>
              <a:t>Many</a:t>
            </a:r>
            <a:r>
              <a:rPr lang="es-ES" sz="1800" dirty="0" smtClean="0"/>
              <a:t> </a:t>
            </a:r>
            <a:r>
              <a:rPr lang="es-ES" sz="1800" dirty="0" err="1" smtClean="0"/>
              <a:t>possible</a:t>
            </a:r>
            <a:r>
              <a:rPr lang="es-ES" sz="1800" dirty="0" smtClean="0"/>
              <a:t> </a:t>
            </a:r>
            <a:r>
              <a:rPr lang="es-ES" sz="1800" dirty="0" err="1" smtClean="0"/>
              <a:t>classifications</a:t>
            </a:r>
            <a:endParaRPr lang="es-ES" sz="1800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Biological</a:t>
            </a:r>
            <a:r>
              <a:rPr lang="es-ES" sz="1600" dirty="0" smtClean="0"/>
              <a:t> </a:t>
            </a:r>
            <a:r>
              <a:rPr lang="es-ES" sz="1600" dirty="0" err="1" smtClean="0"/>
              <a:t>domains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SNP </a:t>
            </a:r>
            <a:r>
              <a:rPr lang="es-ES" sz="1400" dirty="0" err="1" smtClean="0"/>
              <a:t>discovery</a:t>
            </a:r>
            <a:r>
              <a:rPr lang="es-ES" sz="1400" dirty="0" smtClean="0"/>
              <a:t>, </a:t>
            </a:r>
            <a:r>
              <a:rPr lang="es-ES" sz="1400" dirty="0" err="1" smtClean="0"/>
              <a:t>Genomics</a:t>
            </a:r>
            <a:r>
              <a:rPr lang="es-ES" sz="1400" dirty="0" smtClean="0"/>
              <a:t>, </a:t>
            </a:r>
            <a:r>
              <a:rPr lang="es-ES" sz="1400" dirty="0" err="1" smtClean="0"/>
              <a:t>ChIP-Seq</a:t>
            </a:r>
            <a:r>
              <a:rPr lang="es-ES" sz="1400" dirty="0" smtClean="0"/>
              <a:t>, De-</a:t>
            </a:r>
            <a:r>
              <a:rPr lang="es-ES" sz="1400" dirty="0" err="1" smtClean="0"/>
              <a:t>novo</a:t>
            </a:r>
            <a:r>
              <a:rPr lang="es-ES" sz="1400" dirty="0" smtClean="0"/>
              <a:t> </a:t>
            </a:r>
            <a:r>
              <a:rPr lang="es-ES" sz="1400" dirty="0" err="1" smtClean="0"/>
              <a:t>assembly</a:t>
            </a:r>
            <a:r>
              <a:rPr lang="es-ES" sz="1400" dirty="0" smtClean="0"/>
              <a:t>, 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Bioinformatics</a:t>
            </a:r>
            <a:r>
              <a:rPr lang="es-ES" sz="1600" dirty="0" smtClean="0"/>
              <a:t> </a:t>
            </a:r>
            <a:r>
              <a:rPr lang="es-ES" sz="1600" dirty="0" err="1" smtClean="0"/>
              <a:t>methods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err="1" smtClean="0"/>
              <a:t>Mapping</a:t>
            </a:r>
            <a:r>
              <a:rPr lang="es-ES" sz="1400" dirty="0" smtClean="0"/>
              <a:t>, </a:t>
            </a:r>
            <a:r>
              <a:rPr lang="es-ES" sz="1400" dirty="0" err="1" smtClean="0"/>
              <a:t>Assembly</a:t>
            </a:r>
            <a:r>
              <a:rPr lang="es-ES" sz="1400" dirty="0" smtClean="0"/>
              <a:t>, </a:t>
            </a:r>
            <a:r>
              <a:rPr lang="es-ES" sz="1400" dirty="0" err="1" smtClean="0"/>
              <a:t>Alignment</a:t>
            </a:r>
            <a:r>
              <a:rPr lang="es-ES" sz="1400" dirty="0" smtClean="0"/>
              <a:t>, </a:t>
            </a:r>
            <a:r>
              <a:rPr lang="es-ES" sz="1400" dirty="0" err="1" smtClean="0"/>
              <a:t>Seq</a:t>
            </a:r>
            <a:r>
              <a:rPr lang="es-ES" sz="1400" dirty="0" smtClean="0"/>
              <a:t>-QC,…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Technology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err="1" smtClean="0"/>
              <a:t>Illumina</a:t>
            </a:r>
            <a:r>
              <a:rPr lang="es-ES" sz="1400" dirty="0" smtClean="0"/>
              <a:t>, 454, ABI SOLID, </a:t>
            </a:r>
            <a:r>
              <a:rPr lang="es-ES" sz="1400" dirty="0" err="1" smtClean="0"/>
              <a:t>Helicos</a:t>
            </a:r>
            <a:r>
              <a:rPr lang="es-ES" sz="1400" dirty="0" smtClean="0"/>
              <a:t>, 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Operating</a:t>
            </a:r>
            <a:r>
              <a:rPr lang="es-ES" sz="1600" dirty="0" smtClean="0"/>
              <a:t> </a:t>
            </a:r>
            <a:r>
              <a:rPr lang="es-ES" sz="1600" dirty="0" err="1" smtClean="0"/>
              <a:t>system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Linux, Mac OS X, Windows, 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License</a:t>
            </a:r>
            <a:r>
              <a:rPr lang="es-ES" sz="1600" dirty="0" smtClean="0"/>
              <a:t> </a:t>
            </a:r>
            <a:r>
              <a:rPr lang="es-ES" sz="1600" dirty="0" err="1" smtClean="0"/>
              <a:t>type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GPLv3, GPL, </a:t>
            </a:r>
            <a:r>
              <a:rPr lang="es-ES" sz="1400" dirty="0" err="1" smtClean="0"/>
              <a:t>Commercial</a:t>
            </a:r>
            <a:r>
              <a:rPr lang="es-ES" sz="1400" dirty="0" smtClean="0"/>
              <a:t>, Free </a:t>
            </a:r>
            <a:r>
              <a:rPr lang="es-ES" sz="1400" dirty="0" err="1" smtClean="0"/>
              <a:t>for</a:t>
            </a:r>
            <a:r>
              <a:rPr lang="es-ES" sz="1400" dirty="0" smtClean="0"/>
              <a:t> </a:t>
            </a:r>
            <a:r>
              <a:rPr lang="es-ES" sz="1400" dirty="0" err="1" smtClean="0"/>
              <a:t>academic</a:t>
            </a:r>
            <a:r>
              <a:rPr lang="es-ES" sz="1400" dirty="0" smtClean="0"/>
              <a:t> use,…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Language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C++, Perl, Java, C, </a:t>
            </a:r>
            <a:r>
              <a:rPr lang="es-ES" sz="1400" dirty="0" err="1" smtClean="0"/>
              <a:t>Phyton</a:t>
            </a:r>
            <a:endParaRPr lang="es-ES" sz="1400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smtClean="0"/>
              <a:t>Interface</a:t>
            </a:r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Web </a:t>
            </a:r>
            <a:r>
              <a:rPr lang="es-ES" sz="1400" dirty="0" err="1" smtClean="0"/>
              <a:t>Based</a:t>
            </a:r>
            <a:r>
              <a:rPr lang="es-ES" sz="1400" dirty="0" smtClean="0"/>
              <a:t>, </a:t>
            </a:r>
            <a:r>
              <a:rPr lang="es-ES" sz="1400" dirty="0" err="1" smtClean="0"/>
              <a:t>Integrated</a:t>
            </a:r>
            <a:r>
              <a:rPr lang="es-ES" sz="1400" dirty="0" smtClean="0"/>
              <a:t> </a:t>
            </a:r>
            <a:r>
              <a:rPr lang="es-ES" sz="1400" dirty="0" err="1" smtClean="0"/>
              <a:t>solutions</a:t>
            </a:r>
            <a:r>
              <a:rPr lang="es-ES" sz="1400" dirty="0" smtClean="0"/>
              <a:t>, </a:t>
            </a:r>
            <a:r>
              <a:rPr lang="es-ES" sz="1400" dirty="0" err="1" smtClean="0"/>
              <a:t>command</a:t>
            </a:r>
            <a:r>
              <a:rPr lang="es-ES" sz="1400" dirty="0" smtClean="0"/>
              <a:t> line </a:t>
            </a:r>
            <a:r>
              <a:rPr lang="es-ES" sz="1400" dirty="0" err="1" smtClean="0"/>
              <a:t>tools</a:t>
            </a:r>
            <a:r>
              <a:rPr lang="es-ES" sz="1400" dirty="0" smtClean="0"/>
              <a:t>, pipelines,…</a:t>
            </a:r>
          </a:p>
        </p:txBody>
      </p:sp>
      <p:sp>
        <p:nvSpPr>
          <p:cNvPr id="50181" name="Rectangle 4"/>
          <p:cNvSpPr>
            <a:spLocks noChangeArrowheads="1"/>
          </p:cNvSpPr>
          <p:nvPr/>
        </p:nvSpPr>
        <p:spPr bwMode="auto">
          <a:xfrm>
            <a:off x="4419600" y="1298853"/>
            <a:ext cx="4724400" cy="36933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GB" b="0">
                <a:solidFill>
                  <a:schemeClr val="tx1"/>
                </a:solidFill>
                <a:hlinkClick r:id="rId2"/>
              </a:rPr>
              <a:t>http://seqanswers.com/wiki/Software/list</a:t>
            </a:r>
            <a:r>
              <a:rPr lang="en-GB">
                <a:solidFill>
                  <a:schemeClr val="tx1"/>
                </a:solidFill>
                <a:hlinkClick r:id="rId2"/>
              </a:rPr>
              <a:t> </a:t>
            </a:r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Software Platfor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8"/>
            <a:ext cx="5965604" cy="4159843"/>
          </a:xfrm>
          <a:prstGeom prst="rect">
            <a:avLst/>
          </a:prstGeom>
          <a:noFill/>
        </p:spPr>
      </p:pic>
      <p:pic>
        <p:nvPicPr>
          <p:cNvPr id="47108" name="Picture 4" descr="http://res.illumina.com/images/software/basespace/basespace-developer-event-1120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4653141"/>
            <a:ext cx="4091972" cy="1609229"/>
          </a:xfrm>
          <a:prstGeom prst="rect">
            <a:avLst/>
          </a:prstGeom>
          <a:noFill/>
        </p:spPr>
      </p:pic>
      <p:pic>
        <p:nvPicPr>
          <p:cNvPr id="6" name="Picture 12" descr="IGVlogo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66661" y="764704"/>
            <a:ext cx="213360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9" descr="clc-genomics-workbench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492" y="4509125"/>
            <a:ext cx="1861130" cy="186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ES" smtClean="0"/>
              <a:t>NGS data analysis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NGS data analysis stages</a:t>
            </a:r>
          </a:p>
        </p:txBody>
      </p:sp>
      <p:pic>
        <p:nvPicPr>
          <p:cNvPr id="54276" name="Picture 5" descr="AGBT-poster_2010-panel2-752392"/>
          <p:cNvPicPr>
            <a:picLocks noChangeAspect="1" noChangeArrowheads="1"/>
          </p:cNvPicPr>
          <p:nvPr/>
        </p:nvPicPr>
        <p:blipFill>
          <a:blip r:embed="rId2" cstate="print"/>
          <a:srcRect l="-1064" t="2499" r="-1064" b="76001"/>
          <a:stretch>
            <a:fillRect/>
          </a:stretch>
        </p:blipFill>
        <p:spPr bwMode="auto">
          <a:xfrm>
            <a:off x="457200" y="1273178"/>
            <a:ext cx="8382000" cy="400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NGS </a:t>
            </a:r>
            <a:r>
              <a:rPr lang="es-ES" dirty="0" err="1" smtClean="0"/>
              <a:t>aplications</a:t>
            </a:r>
            <a:endParaRPr lang="es-ES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7588" y="1312864"/>
            <a:ext cx="7100887" cy="4448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465141" y="250825"/>
            <a:ext cx="820737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322263" eaLnBrk="0" hangingPunct="0">
              <a:lnSpc>
                <a:spcPct val="100000"/>
              </a:lnSpc>
              <a:buClrTx/>
              <a:buFontTx/>
              <a:buNone/>
              <a:tabLst>
                <a:tab pos="0" algn="l"/>
                <a:tab pos="642938" algn="l"/>
                <a:tab pos="1285875" algn="l"/>
                <a:tab pos="1928813" algn="l"/>
                <a:tab pos="2571750" algn="l"/>
                <a:tab pos="3214688" algn="l"/>
                <a:tab pos="3857625" algn="l"/>
                <a:tab pos="4500563" algn="l"/>
                <a:tab pos="5143500" algn="l"/>
                <a:tab pos="5786438" algn="l"/>
                <a:tab pos="6429375" algn="l"/>
                <a:tab pos="7072313" algn="l"/>
                <a:tab pos="7126288" algn="l"/>
                <a:tab pos="7635875" algn="l"/>
                <a:tab pos="8145463" algn="l"/>
              </a:tabLst>
            </a:pPr>
            <a:r>
              <a:rPr lang="ca-ES" sz="3200" b="0">
                <a:solidFill>
                  <a:schemeClr val="tx1"/>
                </a:solidFill>
                <a:latin typeface="Cambria" pitchFamily="18" charset="0"/>
              </a:rPr>
              <a:t>Applications of Next-Generation Sequencing</a:t>
            </a:r>
          </a:p>
        </p:txBody>
      </p:sp>
      <p:sp>
        <p:nvSpPr>
          <p:cNvPr id="474116" name="AutoShape 4"/>
          <p:cNvSpPr>
            <a:spLocks noChangeArrowheads="1"/>
          </p:cNvSpPr>
          <p:nvPr/>
        </p:nvSpPr>
        <p:spPr bwMode="auto">
          <a:xfrm>
            <a:off x="1081088" y="1349375"/>
            <a:ext cx="2482850" cy="1035050"/>
          </a:xfrm>
          <a:prstGeom prst="roundRect">
            <a:avLst>
              <a:gd name="adj" fmla="val 12931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17" name="AutoShape 5"/>
          <p:cNvSpPr>
            <a:spLocks noChangeArrowheads="1"/>
          </p:cNvSpPr>
          <p:nvPr/>
        </p:nvSpPr>
        <p:spPr bwMode="auto">
          <a:xfrm>
            <a:off x="1187453" y="2625725"/>
            <a:ext cx="2251075" cy="857250"/>
          </a:xfrm>
          <a:prstGeom prst="roundRect">
            <a:avLst>
              <a:gd name="adj" fmla="val 15625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18" name="AutoShape 6"/>
          <p:cNvSpPr>
            <a:spLocks noChangeArrowheads="1"/>
          </p:cNvSpPr>
          <p:nvPr/>
        </p:nvSpPr>
        <p:spPr bwMode="auto">
          <a:xfrm>
            <a:off x="1384300" y="3840163"/>
            <a:ext cx="1874838" cy="920750"/>
          </a:xfrm>
          <a:prstGeom prst="roundRect">
            <a:avLst>
              <a:gd name="adj" fmla="val 14560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19" name="AutoShape 7"/>
          <p:cNvSpPr>
            <a:spLocks noChangeArrowheads="1"/>
          </p:cNvSpPr>
          <p:nvPr/>
        </p:nvSpPr>
        <p:spPr bwMode="auto">
          <a:xfrm>
            <a:off x="6000753" y="1349375"/>
            <a:ext cx="2063750" cy="928688"/>
          </a:xfrm>
          <a:prstGeom prst="roundRect">
            <a:avLst>
              <a:gd name="adj" fmla="val 14421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20" name="AutoShape 8"/>
          <p:cNvSpPr>
            <a:spLocks noChangeArrowheads="1"/>
          </p:cNvSpPr>
          <p:nvPr/>
        </p:nvSpPr>
        <p:spPr bwMode="auto">
          <a:xfrm>
            <a:off x="6000753" y="2625731"/>
            <a:ext cx="2063750" cy="847725"/>
          </a:xfrm>
          <a:prstGeom prst="roundRect">
            <a:avLst>
              <a:gd name="adj" fmla="val 15787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21" name="AutoShape 9"/>
          <p:cNvSpPr>
            <a:spLocks noChangeArrowheads="1"/>
          </p:cNvSpPr>
          <p:nvPr/>
        </p:nvSpPr>
        <p:spPr bwMode="auto">
          <a:xfrm>
            <a:off x="6118225" y="3840163"/>
            <a:ext cx="1820863" cy="857250"/>
          </a:xfrm>
          <a:prstGeom prst="roundRect">
            <a:avLst>
              <a:gd name="adj" fmla="val 15625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22" name="AutoShape 10"/>
          <p:cNvSpPr>
            <a:spLocks noChangeArrowheads="1"/>
          </p:cNvSpPr>
          <p:nvPr/>
        </p:nvSpPr>
        <p:spPr bwMode="auto">
          <a:xfrm>
            <a:off x="3322638" y="4778381"/>
            <a:ext cx="2803525" cy="911225"/>
          </a:xfrm>
          <a:prstGeom prst="roundRect">
            <a:avLst>
              <a:gd name="adj" fmla="val 14704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6" grpId="0" animBg="1"/>
      <p:bldP spid="474117" grpId="0" animBg="1"/>
      <p:bldP spid="474118" grpId="0" animBg="1"/>
      <p:bldP spid="474119" grpId="0" animBg="1"/>
      <p:bldP spid="474120" grpId="0" animBg="1"/>
      <p:bldP spid="474121" grpId="0" animBg="1"/>
      <p:bldP spid="4741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1 Rectángulo"/>
          <p:cNvSpPr>
            <a:spLocks noChangeArrowheads="1"/>
          </p:cNvSpPr>
          <p:nvPr/>
        </p:nvSpPr>
        <p:spPr bwMode="auto">
          <a:xfrm>
            <a:off x="468316" y="908055"/>
            <a:ext cx="83518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Metagenomics is the study of a collection of genetic material (genomes) from a mixed community of organisms. Metagenomics usually refers to the study of microbial communities.</a:t>
            </a:r>
            <a:endParaRPr lang="ca-ES" sz="1400">
              <a:solidFill>
                <a:schemeClr val="tx1"/>
              </a:solidFill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3" cstate="print"/>
          <a:srcRect l="37500" t="56175" r="22929" b="18332"/>
          <a:stretch>
            <a:fillRect/>
          </a:stretch>
        </p:blipFill>
        <p:spPr bwMode="auto">
          <a:xfrm>
            <a:off x="1116014" y="3141669"/>
            <a:ext cx="6426200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5 CuadroTexto"/>
          <p:cNvSpPr txBox="1">
            <a:spLocks noChangeArrowheads="1"/>
          </p:cNvSpPr>
          <p:nvPr/>
        </p:nvSpPr>
        <p:spPr bwMode="auto">
          <a:xfrm>
            <a:off x="3203575" y="2708276"/>
            <a:ext cx="20819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>
                <a:solidFill>
                  <a:schemeClr val="tx1"/>
                </a:solidFill>
              </a:rPr>
              <a:t>What can we study?</a:t>
            </a:r>
          </a:p>
        </p:txBody>
      </p:sp>
      <p:sp>
        <p:nvSpPr>
          <p:cNvPr id="56325" name="7 Rectángulo"/>
          <p:cNvSpPr>
            <a:spLocks noChangeArrowheads="1"/>
          </p:cNvSpPr>
          <p:nvPr/>
        </p:nvSpPr>
        <p:spPr bwMode="auto">
          <a:xfrm>
            <a:off x="468316" y="1628776"/>
            <a:ext cx="813593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The biosphere contains between 10</a:t>
            </a:r>
            <a:r>
              <a:rPr lang="en-US" sz="1400" baseline="30000">
                <a:solidFill>
                  <a:schemeClr val="tx1"/>
                </a:solidFill>
              </a:rPr>
              <a:t>30</a:t>
            </a:r>
            <a:r>
              <a:rPr lang="en-US" sz="1400">
                <a:solidFill>
                  <a:schemeClr val="tx1"/>
                </a:solidFill>
              </a:rPr>
              <a:t> and 10</a:t>
            </a:r>
            <a:r>
              <a:rPr lang="en-US" sz="1400" baseline="30000">
                <a:solidFill>
                  <a:schemeClr val="tx1"/>
                </a:solidFill>
              </a:rPr>
              <a:t>31</a:t>
            </a:r>
            <a:r>
              <a:rPr lang="en-US" sz="1400">
                <a:solidFill>
                  <a:schemeClr val="tx1"/>
                </a:solidFill>
              </a:rPr>
              <a:t> microbial genomes, at least 2–3 orders of magnitude more than the number of plant and animal cells combined.</a:t>
            </a:r>
          </a:p>
          <a:p>
            <a:pPr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Microbes associated with the human body outnumber human cells by at least a factor of ten.</a:t>
            </a:r>
          </a:p>
          <a:p>
            <a:pPr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The vast majority cannot be cultured.</a:t>
            </a:r>
            <a:endParaRPr lang="ca-ES" sz="1400">
              <a:solidFill>
                <a:schemeClr val="tx1"/>
              </a:solidFill>
            </a:endParaRPr>
          </a:p>
        </p:txBody>
      </p:sp>
      <p:sp>
        <p:nvSpPr>
          <p:cNvPr id="9" name="6 Título"/>
          <p:cNvSpPr txBox="1">
            <a:spLocks/>
          </p:cNvSpPr>
          <p:nvPr/>
        </p:nvSpPr>
        <p:spPr>
          <a:xfrm>
            <a:off x="457200" y="228600"/>
            <a:ext cx="8218488" cy="457200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100000"/>
              </a:lnSpc>
              <a:defRPr/>
            </a:pPr>
            <a:r>
              <a:rPr lang="es-ES" sz="3600" b="0" kern="0" dirty="0" err="1">
                <a:solidFill>
                  <a:srgbClr val="464646"/>
                </a:solidFill>
                <a:latin typeface="+mj-lt"/>
                <a:ea typeface="+mj-ea"/>
                <a:cs typeface="+mj-cs"/>
              </a:rPr>
              <a:t>Metagenomics</a:t>
            </a:r>
            <a:endParaRPr lang="en-US" sz="3600" b="0" kern="0" dirty="0">
              <a:solidFill>
                <a:srgbClr val="464646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4140203" y="333376"/>
            <a:ext cx="27231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i="1">
                <a:solidFill>
                  <a:srgbClr val="800080"/>
                </a:solidFill>
              </a:rPr>
              <a:t>Any DNA can be sequenced</a:t>
            </a: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 cstate="print"/>
          <a:srcRect l="15169" t="23383" r="76770" b="62305"/>
          <a:stretch>
            <a:fillRect/>
          </a:stretch>
        </p:blipFill>
        <p:spPr bwMode="auto">
          <a:xfrm>
            <a:off x="1042988" y="1320804"/>
            <a:ext cx="792162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 l="32758" t="24953" r="57716" b="62312"/>
          <a:stretch>
            <a:fillRect/>
          </a:stretch>
        </p:blipFill>
        <p:spPr bwMode="auto">
          <a:xfrm>
            <a:off x="2484441" y="1249364"/>
            <a:ext cx="936625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3" cstate="print"/>
          <a:srcRect l="46681" t="23973" r="43796" b="61324"/>
          <a:stretch>
            <a:fillRect/>
          </a:stretch>
        </p:blipFill>
        <p:spPr bwMode="auto">
          <a:xfrm>
            <a:off x="4067178" y="1341438"/>
            <a:ext cx="9366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3" cstate="print"/>
          <a:srcRect l="60603" t="25934" r="29137" b="64272"/>
          <a:stretch>
            <a:fillRect/>
          </a:stretch>
        </p:blipFill>
        <p:spPr bwMode="auto">
          <a:xfrm>
            <a:off x="5651501" y="1484315"/>
            <a:ext cx="10080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4"/>
          <p:cNvPicPr>
            <a:picLocks noChangeAspect="1" noChangeArrowheads="1"/>
          </p:cNvPicPr>
          <p:nvPr/>
        </p:nvPicPr>
        <p:blipFill>
          <a:blip r:embed="rId3" cstate="print"/>
          <a:srcRect l="75993" t="23973" r="14487" b="60329"/>
          <a:stretch>
            <a:fillRect/>
          </a:stretch>
        </p:blipFill>
        <p:spPr bwMode="auto">
          <a:xfrm>
            <a:off x="7164391" y="1341440"/>
            <a:ext cx="936625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3" cstate="print"/>
          <a:srcRect l="15169" t="45537" r="75310" b="39752"/>
          <a:stretch>
            <a:fillRect/>
          </a:stretch>
        </p:blipFill>
        <p:spPr bwMode="auto">
          <a:xfrm>
            <a:off x="860425" y="3068639"/>
            <a:ext cx="935038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4"/>
          <p:cNvPicPr>
            <a:picLocks noChangeAspect="1" noChangeArrowheads="1"/>
          </p:cNvPicPr>
          <p:nvPr/>
        </p:nvPicPr>
        <p:blipFill>
          <a:blip r:embed="rId3" cstate="print"/>
          <a:srcRect l="32758" t="45535" r="57722" b="31937"/>
          <a:stretch>
            <a:fillRect/>
          </a:stretch>
        </p:blipFill>
        <p:spPr bwMode="auto">
          <a:xfrm>
            <a:off x="2555878" y="2781301"/>
            <a:ext cx="936625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4"/>
          <p:cNvPicPr>
            <a:picLocks noChangeAspect="1" noChangeArrowheads="1"/>
          </p:cNvPicPr>
          <p:nvPr/>
        </p:nvPicPr>
        <p:blipFill>
          <a:blip r:embed="rId3" cstate="print"/>
          <a:srcRect l="47499" t="50552" r="43712" b="33749"/>
          <a:stretch>
            <a:fillRect/>
          </a:stretch>
        </p:blipFill>
        <p:spPr bwMode="auto">
          <a:xfrm>
            <a:off x="4211638" y="2997203"/>
            <a:ext cx="8651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4"/>
          <p:cNvPicPr>
            <a:picLocks noChangeAspect="1" noChangeArrowheads="1"/>
          </p:cNvPicPr>
          <p:nvPr/>
        </p:nvPicPr>
        <p:blipFill>
          <a:blip r:embed="rId3" cstate="print"/>
          <a:srcRect l="61423" t="48592" r="29779" b="41615"/>
          <a:stretch>
            <a:fillRect/>
          </a:stretch>
        </p:blipFill>
        <p:spPr bwMode="auto">
          <a:xfrm>
            <a:off x="5651500" y="2924181"/>
            <a:ext cx="8651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0" name="Picture 4"/>
          <p:cNvPicPr>
            <a:picLocks noChangeAspect="1" noChangeArrowheads="1"/>
          </p:cNvPicPr>
          <p:nvPr/>
        </p:nvPicPr>
        <p:blipFill>
          <a:blip r:embed="rId3" cstate="print"/>
          <a:srcRect l="76813" t="45644" r="15128" b="41612"/>
          <a:stretch>
            <a:fillRect/>
          </a:stretch>
        </p:blipFill>
        <p:spPr bwMode="auto">
          <a:xfrm>
            <a:off x="7235828" y="3213101"/>
            <a:ext cx="792163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3" cstate="print"/>
          <a:srcRect l="15254" t="70155" r="75227" b="15132"/>
          <a:stretch>
            <a:fillRect/>
          </a:stretch>
        </p:blipFill>
        <p:spPr bwMode="auto">
          <a:xfrm>
            <a:off x="900116" y="4797425"/>
            <a:ext cx="935037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2" name="Picture 4"/>
          <p:cNvPicPr>
            <a:picLocks noChangeAspect="1" noChangeArrowheads="1"/>
          </p:cNvPicPr>
          <p:nvPr/>
        </p:nvPicPr>
        <p:blipFill>
          <a:blip r:embed="rId3" cstate="print"/>
          <a:srcRect l="31377" t="72115" r="56165" b="14162"/>
          <a:stretch>
            <a:fillRect/>
          </a:stretch>
        </p:blipFill>
        <p:spPr bwMode="auto">
          <a:xfrm>
            <a:off x="2700338" y="5013331"/>
            <a:ext cx="1223962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3" name="Picture 4"/>
          <p:cNvPicPr>
            <a:picLocks noChangeAspect="1" noChangeArrowheads="1"/>
          </p:cNvPicPr>
          <p:nvPr/>
        </p:nvPicPr>
        <p:blipFill>
          <a:blip r:embed="rId3" cstate="print"/>
          <a:srcRect l="47499" t="72115" r="43707" b="15158"/>
          <a:stretch>
            <a:fillRect/>
          </a:stretch>
        </p:blipFill>
        <p:spPr bwMode="auto">
          <a:xfrm>
            <a:off x="4500566" y="4941894"/>
            <a:ext cx="863600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4" name="Picture 4"/>
          <p:cNvPicPr>
            <a:picLocks noChangeAspect="1" noChangeArrowheads="1"/>
          </p:cNvPicPr>
          <p:nvPr/>
        </p:nvPicPr>
        <p:blipFill>
          <a:blip r:embed="rId3" cstate="print"/>
          <a:srcRect l="60690" t="65254" r="30516" b="16125"/>
          <a:stretch>
            <a:fillRect/>
          </a:stretch>
        </p:blipFill>
        <p:spPr bwMode="auto">
          <a:xfrm>
            <a:off x="5867400" y="4221169"/>
            <a:ext cx="865188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5" name="Picture 4"/>
          <p:cNvPicPr>
            <a:picLocks noChangeAspect="1" noChangeArrowheads="1"/>
          </p:cNvPicPr>
          <p:nvPr/>
        </p:nvPicPr>
        <p:blipFill>
          <a:blip r:embed="rId3" cstate="print"/>
          <a:srcRect l="75346" t="65530" r="12929" b="22701"/>
          <a:stretch>
            <a:fillRect/>
          </a:stretch>
        </p:blipFill>
        <p:spPr bwMode="auto">
          <a:xfrm>
            <a:off x="7235828" y="4941888"/>
            <a:ext cx="115252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21 CuadroTexto"/>
          <p:cNvSpPr txBox="1"/>
          <p:nvPr/>
        </p:nvSpPr>
        <p:spPr>
          <a:xfrm>
            <a:off x="684218" y="2400306"/>
            <a:ext cx="128336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M Tuberculosis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4643441" y="5949955"/>
            <a:ext cx="595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H5N1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4000500" y="2420944"/>
            <a:ext cx="9203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C. </a:t>
            </a: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elegans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5795963" y="2276481"/>
            <a:ext cx="64357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Barley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7092951" y="2492381"/>
            <a:ext cx="10361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Arabidopsis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827091" y="4149728"/>
            <a:ext cx="82131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Maccaca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411413" y="4437069"/>
            <a:ext cx="11015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Neanderthal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4356101" y="4221169"/>
            <a:ext cx="44435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HIV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5724525" y="3644905"/>
            <a:ext cx="73276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Tomato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7235828" y="4221169"/>
            <a:ext cx="66601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Potato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900116" y="5949955"/>
            <a:ext cx="9305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Honeybee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2916242" y="6092831"/>
            <a:ext cx="8659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Mammut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2339975" y="2205044"/>
            <a:ext cx="99264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S. </a:t>
            </a: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cervisiae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5580066" y="5732469"/>
            <a:ext cx="123155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James Watson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7308854" y="5876931"/>
            <a:ext cx="10225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Grape </a:t>
            </a: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wine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20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2700" y="0"/>
            <a:ext cx="141605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0" y="228600"/>
            <a:ext cx="9144000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 defTabSz="414338" hangingPunct="0"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2500">
                <a:solidFill>
                  <a:srgbClr val="000000"/>
                </a:solidFill>
                <a:latin typeface="Lucida Sans Unicode" pitchFamily="34" charset="0"/>
              </a:rPr>
              <a:t>Metagenomics</a:t>
            </a:r>
            <a:r>
              <a:rPr lang="en-GB" sz="2500" b="0">
                <a:solidFill>
                  <a:srgbClr val="000000"/>
                </a:solidFill>
                <a:latin typeface="Lucida Sans Unicode" pitchFamily="34" charset="0"/>
              </a:rPr>
              <a:t> and other community-based “omics”</a:t>
            </a:r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5916" y="6205544"/>
            <a:ext cx="815975" cy="522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2850" y="820738"/>
            <a:ext cx="6432550" cy="4894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7350" name="Text Box 5"/>
          <p:cNvSpPr txBox="1">
            <a:spLocks noChangeArrowheads="1"/>
          </p:cNvSpPr>
          <p:nvPr/>
        </p:nvSpPr>
        <p:spPr bwMode="auto">
          <a:xfrm>
            <a:off x="228600" y="5029200"/>
            <a:ext cx="22860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414338" hangingPunct="0"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</a:pPr>
            <a:r>
              <a:rPr lang="en-GB" sz="1100">
                <a:solidFill>
                  <a:srgbClr val="000000"/>
                </a:solidFill>
              </a:rPr>
              <a:t>Zoetendal E G et al. </a:t>
            </a:r>
          </a:p>
          <a:p>
            <a:pPr defTabSz="414338" hangingPunct="0"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</a:pPr>
            <a:r>
              <a:rPr lang="en-GB" sz="1100">
                <a:solidFill>
                  <a:srgbClr val="000000"/>
                </a:solidFill>
              </a:rPr>
              <a:t>Gut 2008;57:1605-1615</a:t>
            </a:r>
          </a:p>
        </p:txBody>
      </p:sp>
      <p:pic>
        <p:nvPicPr>
          <p:cNvPr id="5735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3" y="1295400"/>
            <a:ext cx="207327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 noChangeArrowheads="1"/>
          </p:cNvPicPr>
          <p:nvPr/>
        </p:nvPicPr>
        <p:blipFill>
          <a:blip r:embed="rId3" cstate="print"/>
          <a:srcRect l="20470" t="9395" r="22241" b="17516"/>
          <a:stretch>
            <a:fillRect/>
          </a:stretch>
        </p:blipFill>
        <p:spPr bwMode="auto">
          <a:xfrm>
            <a:off x="539750" y="838200"/>
            <a:ext cx="5607050" cy="572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4 CuadroTexto"/>
          <p:cNvSpPr txBox="1">
            <a:spLocks noChangeArrowheads="1"/>
          </p:cNvSpPr>
          <p:nvPr/>
        </p:nvSpPr>
        <p:spPr bwMode="auto">
          <a:xfrm>
            <a:off x="323850" y="333375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/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172200" y="1143006"/>
            <a:ext cx="25908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ca-ES" dirty="0">
                <a:solidFill>
                  <a:schemeClr val="bg1">
                    <a:lumMod val="50000"/>
                  </a:schemeClr>
                </a:solidFill>
              </a:rPr>
              <a:t>NIH </a:t>
            </a:r>
            <a:r>
              <a:rPr lang="ca-ES" dirty="0" err="1">
                <a:solidFill>
                  <a:schemeClr val="bg1">
                    <a:lumMod val="50000"/>
                  </a:schemeClr>
                </a:solidFill>
              </a:rPr>
              <a:t>Human</a:t>
            </a:r>
            <a:r>
              <a:rPr lang="ca-E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ca-E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ca-ES" dirty="0" err="1">
                <a:solidFill>
                  <a:schemeClr val="bg1">
                    <a:lumMod val="50000"/>
                  </a:schemeClr>
                </a:solidFill>
              </a:rPr>
              <a:t>Microbiome</a:t>
            </a:r>
            <a:r>
              <a:rPr lang="ca-ES" dirty="0">
                <a:solidFill>
                  <a:schemeClr val="bg1">
                    <a:lumMod val="50000"/>
                  </a:schemeClr>
                </a:solidFill>
              </a:rPr>
              <a:t>  </a:t>
            </a:r>
            <a:br>
              <a:rPr lang="ca-E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ca-ES" dirty="0">
                <a:solidFill>
                  <a:schemeClr val="bg1">
                    <a:lumMod val="50000"/>
                  </a:schemeClr>
                </a:solidFill>
              </a:rPr>
              <a:t>Project</a:t>
            </a:r>
          </a:p>
        </p:txBody>
      </p:sp>
      <p:pic>
        <p:nvPicPr>
          <p:cNvPr id="58373" name="Picture 1"/>
          <p:cNvPicPr>
            <a:picLocks noChangeAspect="1" noChangeArrowheads="1"/>
          </p:cNvPicPr>
          <p:nvPr/>
        </p:nvPicPr>
        <p:blipFill>
          <a:blip r:embed="rId4" cstate="print"/>
          <a:srcRect r="3806"/>
          <a:stretch>
            <a:fillRect/>
          </a:stretch>
        </p:blipFill>
        <p:spPr bwMode="auto">
          <a:xfrm>
            <a:off x="4500566" y="5818188"/>
            <a:ext cx="4535487" cy="8509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58374" name="6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18488" cy="457200"/>
          </a:xfrm>
        </p:spPr>
        <p:txBody>
          <a:bodyPr>
            <a:normAutofit fontScale="90000"/>
          </a:bodyPr>
          <a:lstStyle/>
          <a:p>
            <a:r>
              <a:rPr lang="es-ES" smtClean="0"/>
              <a:t>Metagenomic Studies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 l="11874" t="9634" r="13438" b="13412"/>
          <a:stretch>
            <a:fillRect/>
          </a:stretch>
        </p:blipFill>
        <p:spPr bwMode="auto">
          <a:xfrm>
            <a:off x="250825" y="990605"/>
            <a:ext cx="5291138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2 Rectángulo"/>
          <p:cNvSpPr>
            <a:spLocks noChangeArrowheads="1"/>
          </p:cNvSpPr>
          <p:nvPr/>
        </p:nvSpPr>
        <p:spPr bwMode="auto">
          <a:xfrm>
            <a:off x="6011863" y="1484313"/>
            <a:ext cx="2663825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To establish associations between the genes of the human intestinal microbiota and our health and disease.</a:t>
            </a:r>
          </a:p>
          <a:p>
            <a:pPr algn="just">
              <a:buFont typeface="Arial" charset="0"/>
              <a:buChar char="•"/>
            </a:pPr>
            <a:endParaRPr lang="en-US" sz="1400">
              <a:solidFill>
                <a:schemeClr val="tx1"/>
              </a:solidFill>
            </a:endParaRPr>
          </a:p>
          <a:p>
            <a:pPr algn="just">
              <a:buFont typeface="Arial" charset="0"/>
              <a:buChar char="•"/>
            </a:pPr>
            <a:endParaRPr lang="en-US" sz="1400">
              <a:solidFill>
                <a:schemeClr val="tx1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 Focused on two disorders of increasing importance in Europe, Inflammatory Bowel Disease (IBD) and obesity.</a:t>
            </a:r>
            <a:endParaRPr lang="ca-ES" sz="1400">
              <a:solidFill>
                <a:schemeClr val="tx1"/>
              </a:solidFill>
            </a:endParaRPr>
          </a:p>
          <a:p>
            <a:pPr algn="just"/>
            <a:endParaRPr lang="ca-ES" sz="1400">
              <a:solidFill>
                <a:schemeClr val="tx1"/>
              </a:solidFill>
            </a:endParaRPr>
          </a:p>
        </p:txBody>
      </p:sp>
      <p:sp>
        <p:nvSpPr>
          <p:cNvPr id="59396" name="3 Flecha derecha"/>
          <p:cNvSpPr>
            <a:spLocks noChangeArrowheads="1"/>
          </p:cNvSpPr>
          <p:nvPr/>
        </p:nvSpPr>
        <p:spPr bwMode="auto">
          <a:xfrm>
            <a:off x="5435602" y="2349506"/>
            <a:ext cx="431800" cy="5746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>
              <a:lnSpc>
                <a:spcPct val="100000"/>
              </a:lnSpc>
              <a:buClrTx/>
              <a:buSzTx/>
              <a:buFontTx/>
              <a:buNone/>
            </a:pPr>
            <a:endParaRPr lang="ca-ES" sz="1800" b="0" u="sng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59397" name="5 CuadroTexto"/>
          <p:cNvSpPr txBox="1">
            <a:spLocks noChangeArrowheads="1"/>
          </p:cNvSpPr>
          <p:nvPr/>
        </p:nvSpPr>
        <p:spPr bwMode="auto">
          <a:xfrm>
            <a:off x="323850" y="333375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/>
              <a:t>2</a:t>
            </a:r>
          </a:p>
        </p:txBody>
      </p:sp>
      <p:pic>
        <p:nvPicPr>
          <p:cNvPr id="59398" name="Picture 3"/>
          <p:cNvPicPr>
            <a:picLocks noChangeAspect="1" noChangeArrowheads="1"/>
          </p:cNvPicPr>
          <p:nvPr/>
        </p:nvPicPr>
        <p:blipFill>
          <a:blip r:embed="rId4" cstate="print"/>
          <a:srcRect l="54628" t="27773" r="31197" b="49339"/>
          <a:stretch>
            <a:fillRect/>
          </a:stretch>
        </p:blipFill>
        <p:spPr bwMode="auto">
          <a:xfrm>
            <a:off x="6300791" y="3716338"/>
            <a:ext cx="2303462" cy="297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7 Rectángulo"/>
          <p:cNvSpPr>
            <a:spLocks noChangeArrowheads="1"/>
          </p:cNvSpPr>
          <p:nvPr/>
        </p:nvSpPr>
        <p:spPr bwMode="auto">
          <a:xfrm>
            <a:off x="5940426" y="1412878"/>
            <a:ext cx="2879725" cy="2303463"/>
          </a:xfrm>
          <a:prstGeom prst="rect">
            <a:avLst/>
          </a:prstGeom>
          <a:noFill/>
          <a:ln w="19050" algn="ctr">
            <a:solidFill>
              <a:srgbClr val="00B0F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>
              <a:lnSpc>
                <a:spcPct val="100000"/>
              </a:lnSpc>
              <a:buClrTx/>
              <a:buSzTx/>
              <a:buFontTx/>
              <a:buNone/>
            </a:pPr>
            <a:endParaRPr lang="ca-ES" sz="1800" b="0" u="sng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9" name="6 Título"/>
          <p:cNvSpPr txBox="1">
            <a:spLocks/>
          </p:cNvSpPr>
          <p:nvPr/>
        </p:nvSpPr>
        <p:spPr>
          <a:xfrm>
            <a:off x="457200" y="228600"/>
            <a:ext cx="8218488" cy="685800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100000"/>
              </a:lnSpc>
              <a:defRPr/>
            </a:pPr>
            <a:r>
              <a:rPr lang="es-ES" sz="3600" b="0" kern="0">
                <a:solidFill>
                  <a:srgbClr val="464646"/>
                </a:solidFill>
                <a:latin typeface="+mj-lt"/>
                <a:ea typeface="+mj-ea"/>
                <a:cs typeface="+mj-cs"/>
              </a:rPr>
              <a:t>Metagenomic Studies</a:t>
            </a:r>
            <a:endParaRPr lang="en-US" sz="3600" b="0" kern="0" dirty="0">
              <a:solidFill>
                <a:srgbClr val="464646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18488" cy="609600"/>
          </a:xfrm>
        </p:spPr>
        <p:txBody>
          <a:bodyPr>
            <a:normAutofit fontScale="90000"/>
          </a:bodyPr>
          <a:lstStyle/>
          <a:p>
            <a:r>
              <a:rPr lang="es-ES" b="1" i="1" smtClean="0"/>
              <a:t>De novo</a:t>
            </a:r>
            <a:r>
              <a:rPr lang="es-ES" b="1" smtClean="0"/>
              <a:t> sequencing </a:t>
            </a:r>
            <a:endParaRPr lang="es-ES" b="1" i="1" smtClean="0"/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 cstate="print"/>
          <a:srcRect b="1205"/>
          <a:stretch>
            <a:fillRect/>
          </a:stretch>
        </p:blipFill>
        <p:spPr bwMode="auto">
          <a:xfrm>
            <a:off x="1828800" y="762002"/>
            <a:ext cx="6781800" cy="495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2" y="1371600"/>
            <a:ext cx="13858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5 Título"/>
          <p:cNvSpPr>
            <a:spLocks noGrp="1"/>
          </p:cNvSpPr>
          <p:nvPr>
            <p:ph type="title"/>
          </p:nvPr>
        </p:nvSpPr>
        <p:spPr>
          <a:xfrm>
            <a:off x="450929" y="260648"/>
            <a:ext cx="8228135" cy="563662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Sequencing</a:t>
            </a:r>
            <a:r>
              <a:rPr lang="es-ES" dirty="0" smtClean="0"/>
              <a:t> vs re-</a:t>
            </a:r>
            <a:r>
              <a:rPr lang="es-ES" dirty="0" err="1" smtClean="0"/>
              <a:t>sequencing</a:t>
            </a:r>
            <a:endParaRPr lang="en-US" dirty="0" smtClean="0"/>
          </a:p>
        </p:txBody>
      </p:sp>
      <p:sp>
        <p:nvSpPr>
          <p:cNvPr id="61444" name="6 CuadroTexto"/>
          <p:cNvSpPr txBox="1">
            <a:spLocks noChangeArrowheads="1"/>
          </p:cNvSpPr>
          <p:nvPr/>
        </p:nvSpPr>
        <p:spPr bwMode="auto">
          <a:xfrm>
            <a:off x="583867" y="980728"/>
            <a:ext cx="62320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600" dirty="0" err="1">
                <a:solidFill>
                  <a:schemeClr val="tx1"/>
                </a:solidFill>
              </a:rPr>
              <a:t>Case</a:t>
            </a:r>
            <a:r>
              <a:rPr lang="ca-ES" sz="1600" dirty="0">
                <a:solidFill>
                  <a:schemeClr val="tx1"/>
                </a:solidFill>
              </a:rPr>
              <a:t> A: </a:t>
            </a:r>
            <a:r>
              <a:rPr lang="ca-ES" sz="1600" dirty="0" err="1">
                <a:solidFill>
                  <a:schemeClr val="tx1"/>
                </a:solidFill>
              </a:rPr>
              <a:t>There</a:t>
            </a:r>
            <a:r>
              <a:rPr lang="ca-ES" sz="1600" dirty="0">
                <a:solidFill>
                  <a:schemeClr val="tx1"/>
                </a:solidFill>
              </a:rPr>
              <a:t> is no </a:t>
            </a:r>
            <a:r>
              <a:rPr lang="ca-ES" sz="1600" dirty="0" err="1">
                <a:solidFill>
                  <a:schemeClr val="tx1"/>
                </a:solidFill>
              </a:rPr>
              <a:t>reference</a:t>
            </a:r>
            <a:r>
              <a:rPr lang="ca-ES" sz="1600" dirty="0">
                <a:solidFill>
                  <a:schemeClr val="tx1"/>
                </a:solidFill>
              </a:rPr>
              <a:t> </a:t>
            </a:r>
            <a:r>
              <a:rPr lang="ca-ES" sz="1600" dirty="0" err="1">
                <a:solidFill>
                  <a:schemeClr val="tx1"/>
                </a:solidFill>
              </a:rPr>
              <a:t>geneome</a:t>
            </a:r>
            <a:r>
              <a:rPr lang="ca-ES" sz="1600" dirty="0">
                <a:solidFill>
                  <a:schemeClr val="tx1"/>
                </a:solidFill>
              </a:rPr>
              <a:t> </a:t>
            </a:r>
            <a:r>
              <a:rPr lang="ca-ES" sz="1600" dirty="0" err="1">
                <a:solidFill>
                  <a:schemeClr val="tx1"/>
                </a:solidFill>
              </a:rPr>
              <a:t>available</a:t>
            </a:r>
            <a:r>
              <a:rPr lang="ca-ES" sz="1600" dirty="0">
                <a:solidFill>
                  <a:schemeClr val="tx1"/>
                </a:solidFill>
              </a:rPr>
              <a:t> ( </a:t>
            </a:r>
            <a:r>
              <a:rPr lang="ca-ES" sz="1600" i="1" dirty="0">
                <a:solidFill>
                  <a:schemeClr val="tx1"/>
                </a:solidFill>
              </a:rPr>
              <a:t>“de </a:t>
            </a:r>
            <a:r>
              <a:rPr lang="ca-ES" sz="1600" i="1" dirty="0" err="1">
                <a:solidFill>
                  <a:schemeClr val="tx1"/>
                </a:solidFill>
              </a:rPr>
              <a:t>novo</a:t>
            </a:r>
            <a:r>
              <a:rPr lang="ca-ES" sz="1600" i="1" dirty="0">
                <a:solidFill>
                  <a:schemeClr val="tx1"/>
                </a:solidFill>
              </a:rPr>
              <a:t>” </a:t>
            </a:r>
            <a:r>
              <a:rPr lang="ca-ES" sz="1600" i="1" dirty="0" err="1">
                <a:solidFill>
                  <a:schemeClr val="tx1"/>
                </a:solidFill>
              </a:rPr>
              <a:t>sequencing</a:t>
            </a:r>
            <a:r>
              <a:rPr lang="ca-E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1445" name="Picture 2" descr="http://t3.gstatic.com/images?q=tbn:ANd9GcQBb5p3CG36iwShU-ASYvOMOzHhryNqpBDfsgGrsHfCSSA2Nw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164" y="1558929"/>
            <a:ext cx="28670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1917700"/>
            <a:ext cx="3444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153" y="1774827"/>
            <a:ext cx="2889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8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2275" y="1343031"/>
            <a:ext cx="4318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9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678" y="2493969"/>
            <a:ext cx="3603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0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813" y="2206625"/>
            <a:ext cx="34448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1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016" y="1558931"/>
            <a:ext cx="28733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2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088" y="2133606"/>
            <a:ext cx="431800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3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4078" y="1558925"/>
            <a:ext cx="36036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4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1701804"/>
            <a:ext cx="34448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5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2978" y="2511431"/>
            <a:ext cx="28733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6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2275" y="2422531"/>
            <a:ext cx="431800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7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8178" y="2854325"/>
            <a:ext cx="36036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8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1990725"/>
            <a:ext cx="34448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9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2709863"/>
            <a:ext cx="2889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0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6375" y="2925763"/>
            <a:ext cx="431800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1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8888" y="2493969"/>
            <a:ext cx="360362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2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7413" y="2527306"/>
            <a:ext cx="3444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3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313" y="1846263"/>
            <a:ext cx="2889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4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8538" y="2854331"/>
            <a:ext cx="431800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5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6238" y="2062163"/>
            <a:ext cx="36036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6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2854325"/>
            <a:ext cx="3429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7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913" y="1990729"/>
            <a:ext cx="28733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8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6013" y="2925763"/>
            <a:ext cx="431800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9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878" y="2278069"/>
            <a:ext cx="3603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0" name="32 Flecha derecha"/>
          <p:cNvSpPr>
            <a:spLocks noChangeArrowheads="1"/>
          </p:cNvSpPr>
          <p:nvPr/>
        </p:nvSpPr>
        <p:spPr bwMode="auto">
          <a:xfrm>
            <a:off x="3851278" y="2133600"/>
            <a:ext cx="936625" cy="433388"/>
          </a:xfrm>
          <a:prstGeom prst="rightArrow">
            <a:avLst>
              <a:gd name="adj1" fmla="val 50000"/>
              <a:gd name="adj2" fmla="val 49877"/>
            </a:avLst>
          </a:prstGeom>
          <a:solidFill>
            <a:srgbClr val="0070C0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>
              <a:lnSpc>
                <a:spcPct val="100000"/>
              </a:lnSpc>
              <a:buClrTx/>
              <a:buSzTx/>
              <a:buFontTx/>
              <a:buNone/>
            </a:pPr>
            <a:endParaRPr lang="ca-ES" sz="1800" b="0" u="sng">
              <a:solidFill>
                <a:schemeClr val="tx1"/>
              </a:solidFill>
              <a:ea typeface="MS PGothic" pitchFamily="34" charset="-128"/>
            </a:endParaRPr>
          </a:p>
        </p:txBody>
      </p:sp>
      <p:pic>
        <p:nvPicPr>
          <p:cNvPr id="61471" name="Picture 20" descr="http://www.vectorizados.com/muestras/logo-con-piezas-de-puzzl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51275" y="1414466"/>
            <a:ext cx="714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2" name="34 CuadroTexto"/>
          <p:cNvSpPr txBox="1">
            <a:spLocks noChangeArrowheads="1"/>
          </p:cNvSpPr>
          <p:nvPr/>
        </p:nvSpPr>
        <p:spPr bwMode="auto">
          <a:xfrm>
            <a:off x="611188" y="3646489"/>
            <a:ext cx="55903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600">
                <a:solidFill>
                  <a:schemeClr val="tx1"/>
                </a:solidFill>
              </a:rPr>
              <a:t>Case B: There exists a reference genome available (</a:t>
            </a:r>
            <a:r>
              <a:rPr lang="ca-ES" sz="1600" i="1">
                <a:solidFill>
                  <a:schemeClr val="tx1"/>
                </a:solidFill>
              </a:rPr>
              <a:t>resequencing</a:t>
            </a:r>
            <a:r>
              <a:rPr lang="ca-ES" sz="160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1473" name="Picture 22" descr="http://t2.gstatic.com/images?q=tbn:ANd9GcR_crtIc9cFGUcHtFwIEx2OVWlBhjtNuLn79aiOSe6p_CVZxHIth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08625" y="4151319"/>
            <a:ext cx="28575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4" name="Picture 24" descr="http://t1.gstatic.com/images?q=tbn:ANd9GcQNEZSwBVF4EtJMj3d9pngZyGa4lgzw06XUp2lupxleFmFdwQFk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00116" y="4006850"/>
            <a:ext cx="2303462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5" name="37 Flecha izquierda y derecha"/>
          <p:cNvSpPr>
            <a:spLocks noChangeArrowheads="1"/>
          </p:cNvSpPr>
          <p:nvPr/>
        </p:nvSpPr>
        <p:spPr bwMode="auto">
          <a:xfrm>
            <a:off x="3563941" y="4799019"/>
            <a:ext cx="1512887" cy="503237"/>
          </a:xfrm>
          <a:prstGeom prst="leftRightArrow">
            <a:avLst>
              <a:gd name="adj1" fmla="val 50000"/>
              <a:gd name="adj2" fmla="val 50105"/>
            </a:avLst>
          </a:prstGeom>
          <a:solidFill>
            <a:srgbClr val="0099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>
              <a:lnSpc>
                <a:spcPct val="100000"/>
              </a:lnSpc>
              <a:buClrTx/>
              <a:buSzTx/>
              <a:buFontTx/>
              <a:buNone/>
            </a:pPr>
            <a:endParaRPr lang="ca-ES" sz="1800" b="0" u="sng">
              <a:solidFill>
                <a:schemeClr val="tx1"/>
              </a:solidFill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err="1" smtClean="0"/>
              <a:t>Which</a:t>
            </a:r>
            <a:r>
              <a:rPr lang="es-ES" sz="4000" dirty="0" smtClean="0"/>
              <a:t> </a:t>
            </a:r>
            <a:r>
              <a:rPr lang="es-ES" sz="4000" dirty="0" err="1" smtClean="0"/>
              <a:t>genomes</a:t>
            </a:r>
            <a:r>
              <a:rPr lang="es-ES" sz="4000" dirty="0" smtClean="0"/>
              <a:t> </a:t>
            </a:r>
            <a:r>
              <a:rPr lang="es-ES" sz="4000" dirty="0" err="1" smtClean="0"/>
              <a:t>have</a:t>
            </a:r>
            <a:r>
              <a:rPr lang="es-ES" sz="4000" dirty="0" smtClean="0"/>
              <a:t> </a:t>
            </a:r>
            <a:r>
              <a:rPr lang="es-ES" sz="4000" dirty="0" err="1" smtClean="0"/>
              <a:t>been</a:t>
            </a:r>
            <a:r>
              <a:rPr lang="es-ES" sz="4000" dirty="0" smtClean="0"/>
              <a:t> </a:t>
            </a:r>
            <a:r>
              <a:rPr lang="es-ES" sz="4000" dirty="0" err="1" smtClean="0"/>
              <a:t>sequenced</a:t>
            </a:r>
            <a:endParaRPr lang="en-US" sz="4000" dirty="0" smtClean="0"/>
          </a:p>
        </p:txBody>
      </p:sp>
      <p:pic>
        <p:nvPicPr>
          <p:cNvPr id="6246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818" y="1844825"/>
            <a:ext cx="8458200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722438"/>
            <a:ext cx="8305800" cy="2620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~85% of the disease-causing mutations occur in protein coding regions (exome)</a:t>
            </a: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Exome constitutes 1% of the genome</a:t>
            </a: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About 160,000-180,000 </a:t>
            </a:r>
            <a:r>
              <a:rPr lang="en-US" dirty="0" err="1" smtClean="0">
                <a:solidFill>
                  <a:schemeClr val="tx1"/>
                </a:solidFill>
              </a:rPr>
              <a:t>exons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Time-saving and cost-effective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3" y="1143000"/>
            <a:ext cx="8251825" cy="457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Capturing protein coding portion of the genome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44477"/>
            <a:ext cx="8229600" cy="6397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Exome Sequencing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43000" y="5181600"/>
            <a:ext cx="6934200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52600" y="5029200"/>
            <a:ext cx="9144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6600" y="5029200"/>
            <a:ext cx="9144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19800" y="5029200"/>
            <a:ext cx="9144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00200" y="48768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28800" y="47244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57400" y="45720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38400" y="44196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19400" y="48768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71800" y="47244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05200" y="45720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10000" y="44196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33800" y="47244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38600" y="48768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15000" y="48768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0" y="47244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53200" y="4876800"/>
            <a:ext cx="533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</a:pPr>
            <a:endParaRPr lang="en-US" smtClean="0"/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3" y="19050"/>
            <a:ext cx="90963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3962400" y="4343400"/>
            <a:ext cx="1295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"/>
            <a:ext cx="8218488" cy="735013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3200" smtClean="0"/>
              <a:t>Transcriptomics by NGS: RNASeq</a:t>
            </a: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143000"/>
            <a:ext cx="4033838" cy="2241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4400" y="3505200"/>
            <a:ext cx="4038600" cy="2243138"/>
          </a:xfrm>
        </p:spPr>
        <p:txBody>
          <a:bodyPr/>
          <a:lstStyle/>
          <a:p>
            <a:pPr marL="341313" indent="-341313">
              <a:spcBef>
                <a:spcPts val="700"/>
              </a:spcBef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s-ES" sz="2800" smtClean="0"/>
              <a:t>Digital Signal</a:t>
            </a:r>
          </a:p>
          <a:p>
            <a:pPr marL="341313" indent="-341313">
              <a:spcBef>
                <a:spcPts val="450"/>
              </a:spcBef>
              <a:buFont typeface="Times New Roman" pitchFamily="18" charset="0"/>
              <a:buNone/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s-ES" sz="1800" smtClean="0"/>
          </a:p>
          <a:p>
            <a:pPr marL="341313" indent="-341313">
              <a:spcBef>
                <a:spcPts val="450"/>
              </a:spcBef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s-ES" sz="1800" smtClean="0"/>
              <a:t>Harder to achieve &amp; interpret</a:t>
            </a:r>
          </a:p>
          <a:p>
            <a:pPr marL="341313" indent="-341313">
              <a:spcBef>
                <a:spcPts val="450"/>
              </a:spcBef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s-ES" sz="1800" smtClean="0"/>
              <a:t>Reads counts: discrete values</a:t>
            </a:r>
          </a:p>
          <a:p>
            <a:pPr marL="341313" indent="-341313">
              <a:spcBef>
                <a:spcPts val="450"/>
              </a:spcBef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s-ES" sz="1800" smtClean="0"/>
              <a:t>Weak background or no noise</a:t>
            </a:r>
          </a:p>
        </p:txBody>
      </p:sp>
      <p:pic>
        <p:nvPicPr>
          <p:cNvPr id="6554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3" y="1243016"/>
            <a:ext cx="4035425" cy="218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5544" name="Rectangle 5"/>
          <p:cNvSpPr>
            <a:spLocks noChangeArrowheads="1"/>
          </p:cNvSpPr>
          <p:nvPr/>
        </p:nvSpPr>
        <p:spPr bwMode="auto">
          <a:xfrm>
            <a:off x="533400" y="3581400"/>
            <a:ext cx="4038600" cy="2243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 eaLnBrk="0" hangingPunct="0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•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r>
              <a:rPr lang="es-ES" sz="2800">
                <a:solidFill>
                  <a:srgbClr val="000000"/>
                </a:solidFill>
                <a:latin typeface="Lucida Sans Unicode" pitchFamily="34" charset="0"/>
              </a:rPr>
              <a:t>Analog Signal</a:t>
            </a:r>
          </a:p>
          <a:p>
            <a:pPr marL="341313" indent="-341313" eaLnBrk="0" hangingPunct="0">
              <a:lnSpc>
                <a:spcPct val="90000"/>
              </a:lnSpc>
              <a:spcBef>
                <a:spcPts val="450"/>
              </a:spcBef>
              <a:buClrTx/>
              <a:buFontTx/>
              <a:buNone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endParaRPr lang="es-ES">
              <a:solidFill>
                <a:srgbClr val="000000"/>
              </a:solidFill>
              <a:latin typeface="Lucida Sans Unicode" pitchFamily="34" charset="0"/>
            </a:endParaRPr>
          </a:p>
          <a:p>
            <a:pPr marL="341313" indent="-341313" eaLnBrk="0" hangingPunct="0">
              <a:spcBef>
                <a:spcPts val="450"/>
              </a:spcBef>
              <a:buFont typeface="Times New Roman" pitchFamily="18" charset="0"/>
              <a:buChar char="•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r>
              <a:rPr lang="es-ES">
                <a:solidFill>
                  <a:srgbClr val="000000"/>
                </a:solidFill>
                <a:latin typeface="Lucida Sans Unicode" pitchFamily="34" charset="0"/>
              </a:rPr>
              <a:t>Easy to convey the signal’s information</a:t>
            </a:r>
          </a:p>
          <a:p>
            <a:pPr marL="341313" indent="-341313" eaLnBrk="0" hangingPunct="0">
              <a:spcBef>
                <a:spcPts val="450"/>
              </a:spcBef>
              <a:buFont typeface="Times New Roman" pitchFamily="18" charset="0"/>
              <a:buChar char="•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r>
              <a:rPr lang="es-ES">
                <a:solidFill>
                  <a:srgbClr val="000000"/>
                </a:solidFill>
                <a:latin typeface="Lucida Sans Unicode" pitchFamily="34" charset="0"/>
              </a:rPr>
              <a:t>Continuous strength</a:t>
            </a:r>
          </a:p>
          <a:p>
            <a:pPr marL="341313" indent="-341313" eaLnBrk="0" hangingPunct="0">
              <a:spcBef>
                <a:spcPts val="450"/>
              </a:spcBef>
              <a:buFont typeface="Times New Roman" pitchFamily="18" charset="0"/>
              <a:buChar char="•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r>
              <a:rPr lang="es-ES">
                <a:solidFill>
                  <a:srgbClr val="000000"/>
                </a:solidFill>
                <a:latin typeface="Lucida Sans Unicode" pitchFamily="34" charset="0"/>
              </a:rPr>
              <a:t>Signal loss and distortion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"/>
          <p:cNvSpPr>
            <a:spLocks noChangeArrowheads="1"/>
          </p:cNvSpPr>
          <p:nvPr/>
        </p:nvSpPr>
        <p:spPr bwMode="auto">
          <a:xfrm>
            <a:off x="158750" y="127000"/>
            <a:ext cx="8985250" cy="622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2160" tIns="46080" rIns="92160" bIns="46080" anchor="ctr"/>
          <a:lstStyle/>
          <a:p>
            <a:pPr algn="ctr"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800">
                <a:solidFill>
                  <a:srgbClr val="000000"/>
                </a:solidFill>
                <a:latin typeface="Tahoma" pitchFamily="34" charset="0"/>
              </a:rPr>
              <a:t>Applications </a:t>
            </a:r>
            <a:r>
              <a:rPr lang="es-ES" sz="2800">
                <a:solidFill>
                  <a:srgbClr val="000000"/>
                </a:solidFill>
                <a:latin typeface="Wingdings" pitchFamily="2" charset="2"/>
              </a:rPr>
              <a:t></a:t>
            </a:r>
            <a:r>
              <a:rPr lang="es-ES" sz="2800">
                <a:solidFill>
                  <a:srgbClr val="000000"/>
                </a:solidFill>
                <a:latin typeface="Tahoma" pitchFamily="34" charset="0"/>
              </a:rPr>
              <a:t> Whole transcriptome analysis</a:t>
            </a:r>
          </a:p>
        </p:txBody>
      </p:sp>
      <p:sp>
        <p:nvSpPr>
          <p:cNvPr id="66564" name="Line 2"/>
          <p:cNvSpPr>
            <a:spLocks noChangeShapeType="1"/>
          </p:cNvSpPr>
          <p:nvPr/>
        </p:nvSpPr>
        <p:spPr bwMode="auto">
          <a:xfrm>
            <a:off x="180978" y="792169"/>
            <a:ext cx="8742363" cy="1587"/>
          </a:xfrm>
          <a:prstGeom prst="line">
            <a:avLst/>
          </a:prstGeom>
          <a:noFill/>
          <a:ln w="3816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038606"/>
            <a:ext cx="4262438" cy="1763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6566" name="Text Box 4"/>
          <p:cNvSpPr txBox="1">
            <a:spLocks noChangeArrowheads="1"/>
          </p:cNvSpPr>
          <p:nvPr/>
        </p:nvSpPr>
        <p:spPr bwMode="auto">
          <a:xfrm>
            <a:off x="-139699" y="6375406"/>
            <a:ext cx="4394450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>
                <a:solidFill>
                  <a:srgbClr val="FFFFFF"/>
                </a:solidFill>
                <a:latin typeface="Tahoma" pitchFamily="34" charset="0"/>
              </a:rPr>
              <a:t>Reads cover the full length of a transcript</a:t>
            </a:r>
          </a:p>
        </p:txBody>
      </p:sp>
      <p:sp>
        <p:nvSpPr>
          <p:cNvPr id="66567" name="Rectangle 5"/>
          <p:cNvSpPr>
            <a:spLocks noChangeArrowheads="1"/>
          </p:cNvSpPr>
          <p:nvPr/>
        </p:nvSpPr>
        <p:spPr bwMode="auto">
          <a:xfrm>
            <a:off x="1474788" y="1125544"/>
            <a:ext cx="2089150" cy="115887"/>
          </a:xfrm>
          <a:prstGeom prst="rect">
            <a:avLst/>
          </a:prstGeom>
          <a:solidFill>
            <a:srgbClr val="FF00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Text Box 6"/>
          <p:cNvSpPr txBox="1">
            <a:spLocks noChangeArrowheads="1"/>
          </p:cNvSpPr>
          <p:nvPr/>
        </p:nvSpPr>
        <p:spPr bwMode="auto">
          <a:xfrm>
            <a:off x="3497264" y="1044576"/>
            <a:ext cx="553654" cy="2791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1200">
                <a:solidFill>
                  <a:srgbClr val="808080"/>
                </a:solidFill>
                <a:latin typeface="Tahoma" pitchFamily="34" charset="0"/>
              </a:rPr>
              <a:t>AAAA</a:t>
            </a:r>
          </a:p>
        </p:txBody>
      </p:sp>
      <p:sp>
        <p:nvSpPr>
          <p:cNvPr id="66569" name="Text Box 7"/>
          <p:cNvSpPr txBox="1">
            <a:spLocks noChangeArrowheads="1"/>
          </p:cNvSpPr>
          <p:nvPr/>
        </p:nvSpPr>
        <p:spPr bwMode="auto">
          <a:xfrm>
            <a:off x="496890" y="973140"/>
            <a:ext cx="810135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>
                <a:solidFill>
                  <a:srgbClr val="808080"/>
                </a:solidFill>
                <a:latin typeface="Tahoma" pitchFamily="34" charset="0"/>
              </a:rPr>
              <a:t>mRNA</a:t>
            </a:r>
          </a:p>
        </p:txBody>
      </p:sp>
      <p:sp>
        <p:nvSpPr>
          <p:cNvPr id="66570" name="AutoShape 8"/>
          <p:cNvSpPr>
            <a:spLocks noChangeArrowheads="1"/>
          </p:cNvSpPr>
          <p:nvPr/>
        </p:nvSpPr>
        <p:spPr bwMode="auto">
          <a:xfrm>
            <a:off x="2378078" y="1358900"/>
            <a:ext cx="409575" cy="4064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Text Box 9"/>
          <p:cNvSpPr txBox="1">
            <a:spLocks noChangeArrowheads="1"/>
          </p:cNvSpPr>
          <p:nvPr/>
        </p:nvSpPr>
        <p:spPr bwMode="auto">
          <a:xfrm>
            <a:off x="2613026" y="1377950"/>
            <a:ext cx="1326430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1400">
                <a:solidFill>
                  <a:srgbClr val="8C001B"/>
                </a:solidFill>
                <a:latin typeface="Tahoma" pitchFamily="34" charset="0"/>
              </a:rPr>
              <a:t>Fragmentation</a:t>
            </a:r>
          </a:p>
        </p:txBody>
      </p:sp>
      <p:sp>
        <p:nvSpPr>
          <p:cNvPr id="66572" name="Line 10"/>
          <p:cNvSpPr>
            <a:spLocks noChangeShapeType="1"/>
          </p:cNvSpPr>
          <p:nvPr/>
        </p:nvSpPr>
        <p:spPr bwMode="auto">
          <a:xfrm>
            <a:off x="1708153" y="1895475"/>
            <a:ext cx="450850" cy="1588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3" name="Line 11"/>
          <p:cNvSpPr>
            <a:spLocks noChangeShapeType="1"/>
          </p:cNvSpPr>
          <p:nvPr/>
        </p:nvSpPr>
        <p:spPr bwMode="auto">
          <a:xfrm>
            <a:off x="1898651" y="2111375"/>
            <a:ext cx="452438" cy="1588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4" name="Line 12"/>
          <p:cNvSpPr>
            <a:spLocks noChangeShapeType="1"/>
          </p:cNvSpPr>
          <p:nvPr/>
        </p:nvSpPr>
        <p:spPr bwMode="auto">
          <a:xfrm>
            <a:off x="2581275" y="2139950"/>
            <a:ext cx="450850" cy="1588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5" name="Line 13"/>
          <p:cNvSpPr>
            <a:spLocks noChangeShapeType="1"/>
          </p:cNvSpPr>
          <p:nvPr/>
        </p:nvSpPr>
        <p:spPr bwMode="auto">
          <a:xfrm>
            <a:off x="2425703" y="1919288"/>
            <a:ext cx="450850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6" name="Line 14"/>
          <p:cNvSpPr>
            <a:spLocks noChangeShapeType="1"/>
          </p:cNvSpPr>
          <p:nvPr/>
        </p:nvSpPr>
        <p:spPr bwMode="auto">
          <a:xfrm>
            <a:off x="3028953" y="1989138"/>
            <a:ext cx="452438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7" name="Line 15"/>
          <p:cNvSpPr>
            <a:spLocks noChangeShapeType="1"/>
          </p:cNvSpPr>
          <p:nvPr/>
        </p:nvSpPr>
        <p:spPr bwMode="auto">
          <a:xfrm>
            <a:off x="3160713" y="2152650"/>
            <a:ext cx="452437" cy="1588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8" name="Line 16"/>
          <p:cNvSpPr>
            <a:spLocks noChangeShapeType="1"/>
          </p:cNvSpPr>
          <p:nvPr/>
        </p:nvSpPr>
        <p:spPr bwMode="auto">
          <a:xfrm>
            <a:off x="1652591" y="2239969"/>
            <a:ext cx="450850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9" name="Line 17"/>
          <p:cNvSpPr>
            <a:spLocks noChangeShapeType="1"/>
          </p:cNvSpPr>
          <p:nvPr/>
        </p:nvSpPr>
        <p:spPr bwMode="auto">
          <a:xfrm>
            <a:off x="1366841" y="2020890"/>
            <a:ext cx="452437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80" name="Line 18"/>
          <p:cNvSpPr>
            <a:spLocks noChangeShapeType="1"/>
          </p:cNvSpPr>
          <p:nvPr/>
        </p:nvSpPr>
        <p:spPr bwMode="auto">
          <a:xfrm>
            <a:off x="2371727" y="2281244"/>
            <a:ext cx="452438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81" name="AutoShape 19"/>
          <p:cNvSpPr>
            <a:spLocks noChangeArrowheads="1"/>
          </p:cNvSpPr>
          <p:nvPr/>
        </p:nvSpPr>
        <p:spPr bwMode="auto">
          <a:xfrm>
            <a:off x="2389188" y="2416175"/>
            <a:ext cx="411162" cy="4064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2" name="Text Box 20"/>
          <p:cNvSpPr txBox="1">
            <a:spLocks noChangeArrowheads="1"/>
          </p:cNvSpPr>
          <p:nvPr/>
        </p:nvSpPr>
        <p:spPr bwMode="auto">
          <a:xfrm>
            <a:off x="2759075" y="2478089"/>
            <a:ext cx="393354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1400">
                <a:solidFill>
                  <a:srgbClr val="8C001B"/>
                </a:solidFill>
                <a:latin typeface="Tahoma" pitchFamily="34" charset="0"/>
              </a:rPr>
              <a:t>RT</a:t>
            </a:r>
          </a:p>
        </p:txBody>
      </p:sp>
      <p:sp>
        <p:nvSpPr>
          <p:cNvPr id="66583" name="Text Box 21"/>
          <p:cNvSpPr txBox="1">
            <a:spLocks noChangeArrowheads="1"/>
          </p:cNvSpPr>
          <p:nvPr/>
        </p:nvSpPr>
        <p:spPr bwMode="auto">
          <a:xfrm>
            <a:off x="1720853" y="2814643"/>
            <a:ext cx="1442809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>
                <a:solidFill>
                  <a:srgbClr val="808080"/>
                </a:solidFill>
                <a:latin typeface="Tahoma" pitchFamily="34" charset="0"/>
              </a:rPr>
              <a:t>cDNA library</a:t>
            </a:r>
          </a:p>
        </p:txBody>
      </p:sp>
      <p:sp>
        <p:nvSpPr>
          <p:cNvPr id="66584" name="AutoShape 22"/>
          <p:cNvSpPr>
            <a:spLocks noChangeArrowheads="1"/>
          </p:cNvSpPr>
          <p:nvPr/>
        </p:nvSpPr>
        <p:spPr bwMode="auto">
          <a:xfrm>
            <a:off x="2390777" y="3232150"/>
            <a:ext cx="409575" cy="4064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Text Box 23"/>
          <p:cNvSpPr txBox="1">
            <a:spLocks noChangeArrowheads="1"/>
          </p:cNvSpPr>
          <p:nvPr/>
        </p:nvSpPr>
        <p:spPr bwMode="auto">
          <a:xfrm>
            <a:off x="1778003" y="3582992"/>
            <a:ext cx="1327905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>
                <a:solidFill>
                  <a:srgbClr val="808080"/>
                </a:solidFill>
                <a:latin typeface="Tahoma" pitchFamily="34" charset="0"/>
              </a:rPr>
              <a:t>sequencing</a:t>
            </a:r>
          </a:p>
        </p:txBody>
      </p:sp>
      <p:sp>
        <p:nvSpPr>
          <p:cNvPr id="66586" name="AutoShape 24"/>
          <p:cNvSpPr>
            <a:spLocks/>
          </p:cNvSpPr>
          <p:nvPr/>
        </p:nvSpPr>
        <p:spPr bwMode="auto">
          <a:xfrm rot="5400000">
            <a:off x="2487613" y="1743081"/>
            <a:ext cx="203200" cy="4746625"/>
          </a:xfrm>
          <a:prstGeom prst="leftBrace">
            <a:avLst>
              <a:gd name="adj1" fmla="val 194661"/>
              <a:gd name="adj2" fmla="val 50000"/>
            </a:avLst>
          </a:prstGeom>
          <a:noFill/>
          <a:ln w="12600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Text Box 25"/>
          <p:cNvSpPr txBox="1">
            <a:spLocks noChangeArrowheads="1"/>
          </p:cNvSpPr>
          <p:nvPr/>
        </p:nvSpPr>
        <p:spPr bwMode="auto">
          <a:xfrm>
            <a:off x="4508500" y="1698628"/>
            <a:ext cx="4481513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 eaLnBrk="0" hangingPunct="0">
              <a:buClr>
                <a:srgbClr val="006666"/>
              </a:buClr>
              <a:buFont typeface="Wingdings" pitchFamily="2" charset="2"/>
              <a:buChar char="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6600"/>
                </a:solidFill>
                <a:latin typeface="Tahoma" pitchFamily="34" charset="0"/>
              </a:rPr>
              <a:t> Detects (differential) expression of known and novel mRNAs</a:t>
            </a:r>
          </a:p>
        </p:txBody>
      </p:sp>
      <p:sp>
        <p:nvSpPr>
          <p:cNvPr id="66588" name="Text Box 26"/>
          <p:cNvSpPr txBox="1">
            <a:spLocks noChangeArrowheads="1"/>
          </p:cNvSpPr>
          <p:nvPr/>
        </p:nvSpPr>
        <p:spPr bwMode="auto">
          <a:xfrm>
            <a:off x="4521200" y="2428880"/>
            <a:ext cx="4481513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 eaLnBrk="0" hangingPunct="0">
              <a:buClr>
                <a:srgbClr val="006666"/>
              </a:buClr>
              <a:buFont typeface="Wingdings" pitchFamily="2" charset="2"/>
              <a:buChar char="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6600"/>
                </a:solidFill>
                <a:latin typeface="Tahoma" pitchFamily="34" charset="0"/>
              </a:rPr>
              <a:t> Identification of alternative splicing events </a:t>
            </a:r>
          </a:p>
        </p:txBody>
      </p:sp>
      <p:sp>
        <p:nvSpPr>
          <p:cNvPr id="66589" name="Text Box 27"/>
          <p:cNvSpPr txBox="1">
            <a:spLocks noChangeArrowheads="1"/>
          </p:cNvSpPr>
          <p:nvPr/>
        </p:nvSpPr>
        <p:spPr bwMode="auto">
          <a:xfrm>
            <a:off x="4479928" y="3071819"/>
            <a:ext cx="4664075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 eaLnBrk="0" hangingPunct="0">
              <a:buClr>
                <a:srgbClr val="006666"/>
              </a:buClr>
              <a:buFont typeface="Wingdings" pitchFamily="2" charset="2"/>
              <a:buChar char="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6600"/>
                </a:solidFill>
                <a:latin typeface="Tahoma" pitchFamily="34" charset="0"/>
              </a:rPr>
              <a:t> Detects expressed SNPs or mutations</a:t>
            </a:r>
          </a:p>
        </p:txBody>
      </p:sp>
      <p:sp>
        <p:nvSpPr>
          <p:cNvPr id="66590" name="Text Box 28"/>
          <p:cNvSpPr txBox="1">
            <a:spLocks noChangeArrowheads="1"/>
          </p:cNvSpPr>
          <p:nvPr/>
        </p:nvSpPr>
        <p:spPr bwMode="auto">
          <a:xfrm>
            <a:off x="4572000" y="3571875"/>
            <a:ext cx="4370388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 eaLnBrk="0" hangingPunct="0">
              <a:buClr>
                <a:srgbClr val="006666"/>
              </a:buClr>
              <a:buFont typeface="Wingdings" pitchFamily="2" charset="2"/>
              <a:buChar char="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6600"/>
                </a:solidFill>
                <a:latin typeface="Tahoma" pitchFamily="34" charset="0"/>
              </a:rPr>
              <a:t> Identifies </a:t>
            </a:r>
            <a:r>
              <a:rPr lang="es-ES">
                <a:solidFill>
                  <a:srgbClr val="006600"/>
                </a:solidFill>
                <a:latin typeface="Tahoma" pitchFamily="34" charset="0"/>
              </a:rPr>
              <a:t>allele specific expression patterns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46609"/>
          <a:stretch>
            <a:fillRect/>
          </a:stretch>
        </p:blipFill>
        <p:spPr bwMode="auto">
          <a:xfrm>
            <a:off x="5364163" y="1268413"/>
            <a:ext cx="3044825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print"/>
          <a:srcRect l="27307" t="27084" r="50446" b="26772"/>
          <a:stretch>
            <a:fillRect/>
          </a:stretch>
        </p:blipFill>
        <p:spPr>
          <a:xfrm>
            <a:off x="827088" y="1268413"/>
            <a:ext cx="5137150" cy="4824412"/>
          </a:xfrm>
        </p:spPr>
      </p:pic>
      <p:sp>
        <p:nvSpPr>
          <p:cNvPr id="8196" name="Text Box 9"/>
          <p:cNvSpPr txBox="1">
            <a:spLocks noChangeArrowheads="1"/>
          </p:cNvSpPr>
          <p:nvPr/>
        </p:nvSpPr>
        <p:spPr bwMode="auto">
          <a:xfrm>
            <a:off x="5868989" y="295276"/>
            <a:ext cx="20923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i="1">
                <a:solidFill>
                  <a:srgbClr val="800080"/>
                </a:solidFill>
              </a:rPr>
              <a:t>Sequenced genomes</a:t>
            </a:r>
          </a:p>
        </p:txBody>
      </p:sp>
      <p:sp>
        <p:nvSpPr>
          <p:cNvPr id="8197" name="5 Rectángulo"/>
          <p:cNvSpPr>
            <a:spLocks noChangeArrowheads="1"/>
          </p:cNvSpPr>
          <p:nvPr/>
        </p:nvSpPr>
        <p:spPr bwMode="auto">
          <a:xfrm>
            <a:off x="842963" y="1263650"/>
            <a:ext cx="5264150" cy="869950"/>
          </a:xfrm>
          <a:prstGeom prst="rect">
            <a:avLst/>
          </a:prstGeom>
          <a:gradFill rotWithShape="1">
            <a:gsLst>
              <a:gs pos="0">
                <a:srgbClr val="FFDE80"/>
              </a:gs>
              <a:gs pos="50000">
                <a:srgbClr val="FFE8B3"/>
              </a:gs>
              <a:gs pos="100000">
                <a:srgbClr val="FFF3DA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/>
          <a:lstStyle/>
          <a:p>
            <a:endParaRPr lang="ca-ES"/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1042988" y="1566785"/>
            <a:ext cx="4968875" cy="41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88872" anchor="ctr">
            <a:spAutoFit/>
          </a:bodyPr>
          <a:lstStyle/>
          <a:p>
            <a:pPr algn="r" eaLnBrk="0" hangingPunct="0"/>
            <a:r>
              <a:rPr lang="ca-ES" i="1">
                <a:solidFill>
                  <a:schemeClr val="tx1"/>
                </a:solidFill>
              </a:rPr>
              <a:t>Nature Reviews Genetics</a:t>
            </a:r>
            <a:r>
              <a:rPr lang="ca-ES">
                <a:solidFill>
                  <a:schemeClr val="tx1"/>
                </a:solidFill>
              </a:rPr>
              <a:t> 9, 303-313, 2008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082678" y="4845056"/>
            <a:ext cx="4824413" cy="122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8200" name="9 Rectángulo"/>
          <p:cNvSpPr>
            <a:spLocks noChangeArrowheads="1"/>
          </p:cNvSpPr>
          <p:nvPr/>
        </p:nvSpPr>
        <p:spPr bwMode="auto">
          <a:xfrm>
            <a:off x="1042988" y="4581531"/>
            <a:ext cx="52562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s-ES_tradnl" sz="1200">
                <a:solidFill>
                  <a:schemeClr val="tx1"/>
                </a:solidFill>
              </a:rPr>
              <a:t>Figure 2. Vertebrate genomic sequence data. </a:t>
            </a:r>
            <a:r>
              <a:rPr lang="en-US" sz="1200">
                <a:solidFill>
                  <a:schemeClr val="tx1"/>
                </a:solidFill>
              </a:rPr>
              <a:t>Phylogenetic tree representing species for which genomic sequence data are currently available Green indicates that BAC (bacterial artificial chromosome)-based sequence is available in targeted regions of the genome</a:t>
            </a:r>
            <a:r>
              <a:rPr lang="en-US" sz="1200" baseline="30000">
                <a:solidFill>
                  <a:schemeClr val="tx1"/>
                </a:solidFill>
                <a:hlinkClick r:id="rId5" action="ppaction://hlinkfile"/>
              </a:rPr>
              <a:t>11, 15</a:t>
            </a:r>
            <a:r>
              <a:rPr lang="en-US" sz="1200">
                <a:solidFill>
                  <a:schemeClr val="tx1"/>
                </a:solidFill>
              </a:rPr>
              <a:t>. Yellow represents 2X whole-genome shotgun assemblies</a:t>
            </a:r>
            <a:r>
              <a:rPr lang="en-US" sz="1200" baseline="30000">
                <a:solidFill>
                  <a:schemeClr val="tx1"/>
                </a:solidFill>
                <a:hlinkClick r:id="rId5" action="ppaction://hlinkfile"/>
              </a:rPr>
              <a:t>17</a:t>
            </a:r>
            <a:r>
              <a:rPr lang="en-US" sz="1200">
                <a:solidFill>
                  <a:schemeClr val="tx1"/>
                </a:solidFill>
              </a:rPr>
              <a:t>, and blue represents full-shotgun or near-complete genomic sequence assemblies. </a:t>
            </a:r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116016" y="2205038"/>
            <a:ext cx="5354637" cy="1439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202" name="11 CuadroTexto"/>
          <p:cNvSpPr txBox="1">
            <a:spLocks noChangeArrowheads="1"/>
          </p:cNvSpPr>
          <p:nvPr/>
        </p:nvSpPr>
        <p:spPr bwMode="auto">
          <a:xfrm>
            <a:off x="1447803" y="2362206"/>
            <a:ext cx="41814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_tradnl" b="0">
                <a:solidFill>
                  <a:schemeClr val="tx1"/>
                </a:solidFill>
              </a:rPr>
              <a:t>Over the past years the genomes of some of the most important model organisms have been sequenced:</a:t>
            </a:r>
            <a:endParaRPr lang="es-ES" b="0">
              <a:solidFill>
                <a:schemeClr val="tx1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827088" y="1268413"/>
            <a:ext cx="7561262" cy="48244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82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2700" y="0"/>
            <a:ext cx="141605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74625"/>
            <a:ext cx="8534400" cy="896938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mtClean="0"/>
              <a:t>Microarray vs RNA seq data analysis</a:t>
            </a: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014416"/>
            <a:ext cx="716280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977900"/>
          </a:xfrm>
        </p:spPr>
        <p:txBody>
          <a:bodyPr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 sz="3300" smtClean="0"/>
              <a:t>Sequencing: the Sanger Method (1977)</a:t>
            </a:r>
          </a:p>
        </p:txBody>
      </p:sp>
      <p:pic>
        <p:nvPicPr>
          <p:cNvPr id="9220" name="Picture 10" descr="Fig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195389"/>
            <a:ext cx="36845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Rectangle 11">
            <a:hlinkClick r:id="rId4"/>
          </p:cNvPr>
          <p:cNvSpPr>
            <a:spLocks noChangeArrowheads="1"/>
          </p:cNvSpPr>
          <p:nvPr/>
        </p:nvSpPr>
        <p:spPr bwMode="auto">
          <a:xfrm>
            <a:off x="2209800" y="5932772"/>
            <a:ext cx="419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GB" sz="1800" dirty="0">
                <a:hlinkClick r:id="rId4"/>
              </a:rPr>
              <a:t>Click here to see an animation</a:t>
            </a:r>
            <a:endParaRPr lang="en-GB" sz="1800" dirty="0"/>
          </a:p>
        </p:txBody>
      </p:sp>
      <p:pic>
        <p:nvPicPr>
          <p:cNvPr id="9222" name="Picture 13" descr="sanger-s-method-of-dna-sequencing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2" y="1219200"/>
            <a:ext cx="3454400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304803" y="152406"/>
            <a:ext cx="8493125" cy="415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 hangingPunct="0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sz="2800" dirty="0" err="1">
                <a:solidFill>
                  <a:srgbClr val="000000"/>
                </a:solidFill>
              </a:rPr>
              <a:t>History</a:t>
            </a:r>
            <a:r>
              <a:rPr lang="ca-ES" sz="2800" dirty="0">
                <a:solidFill>
                  <a:srgbClr val="000000"/>
                </a:solidFill>
              </a:rPr>
              <a:t> of DNA </a:t>
            </a:r>
            <a:r>
              <a:rPr lang="ca-ES" sz="2800" dirty="0" err="1">
                <a:solidFill>
                  <a:srgbClr val="000000"/>
                </a:solidFill>
              </a:rPr>
              <a:t>sequencing</a:t>
            </a:r>
            <a:r>
              <a:rPr lang="ca-ES" sz="2800" dirty="0">
                <a:solidFill>
                  <a:srgbClr val="000000"/>
                </a:solidFill>
              </a:rPr>
              <a:t> is </a:t>
            </a:r>
            <a:r>
              <a:rPr lang="ca-ES" sz="2800" dirty="0" err="1">
                <a:solidFill>
                  <a:srgbClr val="000000"/>
                </a:solidFill>
              </a:rPr>
              <a:t>related</a:t>
            </a:r>
            <a:r>
              <a:rPr lang="ca-ES" sz="2800" dirty="0">
                <a:solidFill>
                  <a:srgbClr val="000000"/>
                </a:solidFill>
              </a:rPr>
              <a:t> </a:t>
            </a:r>
            <a:r>
              <a:rPr lang="ca-ES" sz="2800" dirty="0" smtClean="0">
                <a:solidFill>
                  <a:srgbClr val="000000"/>
                </a:solidFill>
              </a:rPr>
              <a:t/>
            </a:r>
            <a:br>
              <a:rPr lang="ca-ES" sz="2800" dirty="0" smtClean="0">
                <a:solidFill>
                  <a:srgbClr val="000000"/>
                </a:solidFill>
              </a:rPr>
            </a:br>
            <a:r>
              <a:rPr lang="ca-ES" sz="2800" dirty="0" smtClean="0">
                <a:solidFill>
                  <a:srgbClr val="000000"/>
                </a:solidFill>
              </a:rPr>
              <a:t>to </a:t>
            </a:r>
            <a:r>
              <a:rPr lang="ca-ES" sz="2800" dirty="0" err="1">
                <a:solidFill>
                  <a:srgbClr val="000000"/>
                </a:solidFill>
              </a:rPr>
              <a:t>the</a:t>
            </a:r>
            <a:r>
              <a:rPr lang="ca-ES" sz="2800" dirty="0">
                <a:solidFill>
                  <a:srgbClr val="000000"/>
                </a:solidFill>
              </a:rPr>
              <a:t> </a:t>
            </a:r>
            <a:r>
              <a:rPr lang="ca-ES" sz="2800" dirty="0" err="1">
                <a:solidFill>
                  <a:srgbClr val="000000"/>
                </a:solidFill>
              </a:rPr>
              <a:t>combination</a:t>
            </a:r>
            <a:r>
              <a:rPr lang="ca-ES" sz="2800" dirty="0">
                <a:solidFill>
                  <a:srgbClr val="000000"/>
                </a:solidFill>
              </a:rPr>
              <a:t> of new </a:t>
            </a:r>
            <a:r>
              <a:rPr lang="ca-ES" sz="2800" dirty="0" err="1">
                <a:solidFill>
                  <a:srgbClr val="000000"/>
                </a:solidFill>
              </a:rPr>
              <a:t>technologies</a:t>
            </a:r>
            <a:r>
              <a:rPr lang="ca-ES" sz="28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24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334" y="1124744"/>
            <a:ext cx="754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 smtClean="0"/>
              <a:t>The human genome project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750" y="931865"/>
            <a:ext cx="8985250" cy="4065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2719</Words>
  <Application>Microsoft Office PowerPoint</Application>
  <PresentationFormat>Presentación en pantalla (4:3)</PresentationFormat>
  <Paragraphs>550</Paragraphs>
  <Slides>60</Slides>
  <Notes>26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1" baseType="lpstr">
      <vt:lpstr>Tema de Office</vt:lpstr>
      <vt:lpstr>Next Generation Sequencing</vt:lpstr>
      <vt:lpstr>Outline</vt:lpstr>
      <vt:lpstr>Introduction</vt:lpstr>
      <vt:lpstr>Why is NGS revolutionary?</vt:lpstr>
      <vt:lpstr>Presentación de PowerPoint</vt:lpstr>
      <vt:lpstr>Presentación de PowerPoint</vt:lpstr>
      <vt:lpstr>Sequencing: the Sanger Method (1977)</vt:lpstr>
      <vt:lpstr>Presentación de PowerPoint</vt:lpstr>
      <vt:lpstr>The human genome project</vt:lpstr>
      <vt:lpstr>To know more about HGP</vt:lpstr>
      <vt:lpstr>Next generation sequencing</vt:lpstr>
      <vt:lpstr>Next generation Sequencing</vt:lpstr>
      <vt:lpstr>NGS 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Next next generation sequencing</vt:lpstr>
      <vt:lpstr>Presentación de PowerPoint</vt:lpstr>
      <vt:lpstr>NGS means high sequencing capacity</vt:lpstr>
      <vt:lpstr>NGS: (much) More per (much) less</vt:lpstr>
      <vt:lpstr>Presentación de PowerPoint</vt:lpstr>
      <vt:lpstr>Comparison between small sequencers</vt:lpstr>
      <vt:lpstr>Bioinformatics challenges of NGS</vt:lpstr>
      <vt:lpstr>I have my sequences/images. Now what?</vt:lpstr>
      <vt:lpstr>NGS pushes (bio)informatics needs up</vt:lpstr>
      <vt:lpstr>Data management issues</vt:lpstr>
      <vt:lpstr>So what?</vt:lpstr>
      <vt:lpstr>Computational infrastructure for NGS</vt:lpstr>
      <vt:lpstr>Small infrastructure</vt:lpstr>
      <vt:lpstr>Middle size infrastructure</vt:lpstr>
      <vt:lpstr>Big computing infrastructure</vt:lpstr>
      <vt:lpstr>Alternatives (1): Cloud Computing</vt:lpstr>
      <vt:lpstr>So what? </vt:lpstr>
      <vt:lpstr>Software for  NGS data analysis</vt:lpstr>
      <vt:lpstr>Which software for NGS (data) analysis?</vt:lpstr>
      <vt:lpstr>Presentación de PowerPoint</vt:lpstr>
      <vt:lpstr>NGS data analysis</vt:lpstr>
      <vt:lpstr>NGS data analysis stages</vt:lpstr>
      <vt:lpstr>NGS aplications</vt:lpstr>
      <vt:lpstr>Presentación de PowerPoint</vt:lpstr>
      <vt:lpstr>Presentación de PowerPoint</vt:lpstr>
      <vt:lpstr>Presentación de PowerPoint</vt:lpstr>
      <vt:lpstr>Metagenomic Studies</vt:lpstr>
      <vt:lpstr>Presentación de PowerPoint</vt:lpstr>
      <vt:lpstr>De novo sequencing </vt:lpstr>
      <vt:lpstr>Sequencing vs re-sequencing</vt:lpstr>
      <vt:lpstr>Which genomes have been sequenced</vt:lpstr>
      <vt:lpstr>Exome Sequencing</vt:lpstr>
      <vt:lpstr>Presentación de PowerPoint</vt:lpstr>
      <vt:lpstr>Transcriptomics by NGS: RNASeq</vt:lpstr>
      <vt:lpstr>Presentación de PowerPoint</vt:lpstr>
      <vt:lpstr>Microarray vs RNA seq data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</dc:title>
  <dc:creator>Usuario de Windows</dc:creator>
  <cp:lastModifiedBy>Usuario de Windows</cp:lastModifiedBy>
  <cp:revision>2</cp:revision>
  <dcterms:created xsi:type="dcterms:W3CDTF">2014-06-07T09:47:31Z</dcterms:created>
  <dcterms:modified xsi:type="dcterms:W3CDTF">2014-06-07T10:00:41Z</dcterms:modified>
</cp:coreProperties>
</file>